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54"/>
  </p:notesMasterIdLst>
  <p:handoutMasterIdLst>
    <p:handoutMasterId r:id="rId55"/>
  </p:handoutMasterIdLst>
  <p:sldIdLst>
    <p:sldId id="478" r:id="rId2"/>
    <p:sldId id="535" r:id="rId3"/>
    <p:sldId id="536" r:id="rId4"/>
    <p:sldId id="509" r:id="rId5"/>
    <p:sldId id="510" r:id="rId6"/>
    <p:sldId id="537" r:id="rId7"/>
    <p:sldId id="526" r:id="rId8"/>
    <p:sldId id="538" r:id="rId9"/>
    <p:sldId id="482" r:id="rId10"/>
    <p:sldId id="380" r:id="rId11"/>
    <p:sldId id="541" r:id="rId12"/>
    <p:sldId id="377" r:id="rId13"/>
    <p:sldId id="539" r:id="rId14"/>
    <p:sldId id="473" r:id="rId15"/>
    <p:sldId id="360" r:id="rId16"/>
    <p:sldId id="389" r:id="rId17"/>
    <p:sldId id="528" r:id="rId18"/>
    <p:sldId id="511" r:id="rId19"/>
    <p:sldId id="517" r:id="rId20"/>
    <p:sldId id="518" r:id="rId21"/>
    <p:sldId id="391" r:id="rId22"/>
    <p:sldId id="529" r:id="rId23"/>
    <p:sldId id="398" r:id="rId24"/>
    <p:sldId id="401" r:id="rId25"/>
    <p:sldId id="530" r:id="rId26"/>
    <p:sldId id="531" r:id="rId27"/>
    <p:sldId id="403" r:id="rId28"/>
    <p:sldId id="416" r:id="rId29"/>
    <p:sldId id="417" r:id="rId30"/>
    <p:sldId id="418" r:id="rId31"/>
    <p:sldId id="429" r:id="rId32"/>
    <p:sldId id="430" r:id="rId33"/>
    <p:sldId id="431" r:id="rId34"/>
    <p:sldId id="433" r:id="rId35"/>
    <p:sldId id="543" r:id="rId36"/>
    <p:sldId id="434" r:id="rId37"/>
    <p:sldId id="435" r:id="rId38"/>
    <p:sldId id="544" r:id="rId39"/>
    <p:sldId id="406" r:id="rId40"/>
    <p:sldId id="408" r:id="rId41"/>
    <p:sldId id="410" r:id="rId42"/>
    <p:sldId id="411" r:id="rId43"/>
    <p:sldId id="412" r:id="rId44"/>
    <p:sldId id="444" r:id="rId45"/>
    <p:sldId id="446" r:id="rId46"/>
    <p:sldId id="439" r:id="rId47"/>
    <p:sldId id="448" r:id="rId48"/>
    <p:sldId id="540" r:id="rId49"/>
    <p:sldId id="325" r:id="rId50"/>
    <p:sldId id="542" r:id="rId51"/>
    <p:sldId id="459" r:id="rId52"/>
    <p:sldId id="333"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9CDBA8-6807-45D4-98A4-C25BF677597E}">
          <p14:sldIdLst>
            <p14:sldId id="478"/>
            <p14:sldId id="535"/>
            <p14:sldId id="536"/>
            <p14:sldId id="509"/>
            <p14:sldId id="510"/>
            <p14:sldId id="537"/>
            <p14:sldId id="526"/>
          </p14:sldIdLst>
        </p14:section>
        <p14:section name="Technology reflections" id="{14051ADF-BE31-41C4-B683-02204B47C64D}">
          <p14:sldIdLst>
            <p14:sldId id="538"/>
            <p14:sldId id="482"/>
            <p14:sldId id="380"/>
            <p14:sldId id="541"/>
            <p14:sldId id="377"/>
            <p14:sldId id="539"/>
            <p14:sldId id="473"/>
            <p14:sldId id="360"/>
            <p14:sldId id="389"/>
            <p14:sldId id="528"/>
          </p14:sldIdLst>
        </p14:section>
        <p14:section name="Evolution" id="{107156D2-C7E8-43CE-9DE2-128DEA067E36}">
          <p14:sldIdLst>
            <p14:sldId id="511"/>
            <p14:sldId id="517"/>
            <p14:sldId id="518"/>
          </p14:sldIdLst>
        </p14:section>
        <p14:section name="Construction sequence" id="{9479566D-B4F4-431C-A722-B49022D15C07}">
          <p14:sldIdLst>
            <p14:sldId id="391"/>
            <p14:sldId id="529"/>
            <p14:sldId id="398"/>
            <p14:sldId id="401"/>
            <p14:sldId id="530"/>
            <p14:sldId id="531"/>
            <p14:sldId id="403"/>
            <p14:sldId id="416"/>
            <p14:sldId id="417"/>
            <p14:sldId id="418"/>
            <p14:sldId id="429"/>
            <p14:sldId id="430"/>
            <p14:sldId id="431"/>
            <p14:sldId id="433"/>
            <p14:sldId id="543"/>
            <p14:sldId id="434"/>
            <p14:sldId id="435"/>
            <p14:sldId id="544"/>
            <p14:sldId id="406"/>
            <p14:sldId id="408"/>
            <p14:sldId id="410"/>
            <p14:sldId id="411"/>
            <p14:sldId id="412"/>
            <p14:sldId id="444"/>
            <p14:sldId id="446"/>
            <p14:sldId id="439"/>
            <p14:sldId id="448"/>
          </p14:sldIdLst>
        </p14:section>
        <p14:section name="Conclusions" id="{52F2E1E5-A63B-4774-9E68-27839DAA7817}">
          <p14:sldIdLst>
            <p14:sldId id="540"/>
            <p14:sldId id="325"/>
            <p14:sldId id="542"/>
            <p14:sldId id="459"/>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autoAdjust="0"/>
    <p:restoredTop sz="87524" autoAdjust="0"/>
  </p:normalViewPr>
  <p:slideViewPr>
    <p:cSldViewPr>
      <p:cViewPr varScale="1">
        <p:scale>
          <a:sx n="89" d="100"/>
          <a:sy n="89" d="100"/>
        </p:scale>
        <p:origin x="662"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5083"/>
    </p:cViewPr>
  </p:sorterViewPr>
  <p:notesViewPr>
    <p:cSldViewPr>
      <p:cViewPr varScale="1">
        <p:scale>
          <a:sx n="78" d="100"/>
          <a:sy n="78" d="100"/>
        </p:scale>
        <p:origin x="2885"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03D5FD-3CF1-4C61-96AF-443409728228}" type="datetimeFigureOut">
              <a:rPr lang="es-HN" smtClean="0"/>
              <a:t>9/9/2019</a:t>
            </a:fld>
            <a:endParaRPr lang="es-H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CEE 4520: Sustainable Safe Water on Tap</a:t>
            </a:r>
          </a:p>
          <a:p>
            <a:r>
              <a:rPr lang="en-US" dirty="0"/>
              <a:t>Monroe </a:t>
            </a:r>
            <a:r>
              <a:rPr lang="en-US" dirty="0" smtClean="0"/>
              <a:t>Weber-Shirk</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F4CED3-A34B-402D-9475-9C07987DCDCD}" type="slidenum">
              <a:rPr lang="es-HN" smtClean="0"/>
              <a:t>‹#›</a:t>
            </a:fld>
            <a:endParaRPr lang="es-HN"/>
          </a:p>
        </p:txBody>
      </p:sp>
    </p:spTree>
    <p:extLst>
      <p:ext uri="{BB962C8B-B14F-4D97-AF65-F5344CB8AC3E}">
        <p14:creationId xmlns:p14="http://schemas.microsoft.com/office/powerpoint/2010/main" val="4241156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1FE22-B79B-4369-BF4A-781A3FEA20C5}" type="datetimeFigureOut">
              <a:rPr lang="en-US" smtClean="0"/>
              <a:t>9/9/2019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DE0A1-0B40-490D-A7CD-643C013A8328}" type="slidenum">
              <a:rPr lang="en-US" smtClean="0"/>
              <a:t>‹#›</a:t>
            </a:fld>
            <a:endParaRPr lang="en-US"/>
          </a:p>
        </p:txBody>
      </p:sp>
    </p:spTree>
    <p:extLst>
      <p:ext uri="{BB962C8B-B14F-4D97-AF65-F5344CB8AC3E}">
        <p14:creationId xmlns:p14="http://schemas.microsoft.com/office/powerpoint/2010/main" val="78750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intro to each unit</a:t>
            </a:r>
            <a:r>
              <a:rPr lang="en-US" baseline="0" dirty="0" smtClean="0"/>
              <a:t> process to help students think about projects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a:t>
            </a:fld>
            <a:endParaRPr lang="en-US"/>
          </a:p>
        </p:txBody>
      </p:sp>
    </p:spTree>
    <p:extLst>
      <p:ext uri="{BB962C8B-B14F-4D97-AF65-F5344CB8AC3E}">
        <p14:creationId xmlns:p14="http://schemas.microsoft.com/office/powerpoint/2010/main" val="162591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173728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35618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49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and rough cost</a:t>
            </a:r>
            <a:r>
              <a:rPr lang="en-US" baseline="0" dirty="0"/>
              <a:t> estimates.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51</a:t>
            </a:fld>
            <a:endParaRPr lang="en-US"/>
          </a:p>
        </p:txBody>
      </p:sp>
    </p:spTree>
    <p:extLst>
      <p:ext uri="{BB962C8B-B14F-4D97-AF65-F5344CB8AC3E}">
        <p14:creationId xmlns:p14="http://schemas.microsoft.com/office/powerpoint/2010/main" val="775836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52</a:t>
            </a:fld>
            <a:endParaRPr lang="en-US"/>
          </a:p>
        </p:txBody>
      </p:sp>
    </p:spTree>
    <p:extLst>
      <p:ext uri="{BB962C8B-B14F-4D97-AF65-F5344CB8AC3E}">
        <p14:creationId xmlns:p14="http://schemas.microsoft.com/office/powerpoint/2010/main" val="790223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8075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35596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Microbes are awesome particles!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4</a:t>
            </a:fld>
            <a:endParaRPr lang="en-US"/>
          </a:p>
        </p:txBody>
      </p:sp>
    </p:spTree>
    <p:extLst>
      <p:ext uri="{BB962C8B-B14F-4D97-AF65-F5344CB8AC3E}">
        <p14:creationId xmlns:p14="http://schemas.microsoft.com/office/powerpoint/2010/main" val="404895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about</a:t>
            </a:r>
            <a:r>
              <a:rPr lang="en-US" baseline="0" dirty="0"/>
              <a:t> iteration and feedback?</a:t>
            </a:r>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735355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90421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21105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12</a:t>
            </a:fld>
            <a:endParaRPr lang="en-US"/>
          </a:p>
        </p:txBody>
      </p:sp>
    </p:spTree>
    <p:extLst>
      <p:ext uri="{BB962C8B-B14F-4D97-AF65-F5344CB8AC3E}">
        <p14:creationId xmlns:p14="http://schemas.microsoft.com/office/powerpoint/2010/main" val="318688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447AEFEB-0F12-4246-8F0C-FDE83E381345}" type="datetimeFigureOut">
              <a:rPr lang="en-US" smtClean="0"/>
              <a:t>9/9/2019</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47AEFEB-0F12-4246-8F0C-FDE83E381345}" type="datetimeFigureOut">
              <a:rPr lang="en-US" smtClean="0"/>
              <a:t>9/9/2019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47AEFEB-0F12-4246-8F0C-FDE83E381345}" type="datetimeFigureOut">
              <a:rPr lang="en-US" smtClean="0"/>
              <a:t>9/9/2019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47AEFEB-0F12-4246-8F0C-FDE83E381345}" type="datetimeFigureOut">
              <a:rPr lang="en-US" smtClean="0"/>
              <a:t>9/9/2019</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47AEFEB-0F12-4246-8F0C-FDE83E381345}" type="datetimeFigureOut">
              <a:rPr lang="en-US" smtClean="0"/>
              <a:t>9/9/2019</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47AEFEB-0F12-4246-8F0C-FDE83E381345}" type="datetimeFigureOut">
              <a:rPr lang="en-US" smtClean="0"/>
              <a:t>9/9/2019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248400" cy="1371600"/>
          </a:xfrm>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70A076C2-ADE3-4A9F-B444-86BDD5958CF5}" type="datetimeFigureOut">
              <a:rPr lang="en-US" smtClean="0"/>
              <a:t>9/9/2019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74800-1A62-4521-818B-5713AA9D563A}" type="slidenum">
              <a:rPr lang="en-US" smtClean="0"/>
              <a:t>‹#›</a:t>
            </a:fld>
            <a:endParaRPr lang="en-US"/>
          </a:p>
        </p:txBody>
      </p:sp>
    </p:spTree>
    <p:extLst>
      <p:ext uri="{BB962C8B-B14F-4D97-AF65-F5344CB8AC3E}">
        <p14:creationId xmlns:p14="http://schemas.microsoft.com/office/powerpoint/2010/main" val="34870385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6400800" cy="13716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447AEFEB-0F12-4246-8F0C-FDE83E381345}" type="datetimeFigureOut">
              <a:rPr lang="en-US" smtClean="0"/>
              <a:t>9/9/2019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3090D2-805C-4395-B495-9EDA45D831DF}" type="slidenum">
              <a:rPr lang="en-US" smtClean="0"/>
              <a:t>‹#›</a:t>
            </a:fld>
            <a:endParaRPr lang="en-US"/>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7088933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9/9/2019</a:t>
            </a:fld>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1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9/9/2019</a:t>
            </a:fld>
            <a:endParaRPr lang="en-US"/>
          </a:p>
        </p:txBody>
      </p:sp>
      <p:sp>
        <p:nvSpPr>
          <p:cNvPr id="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15" name="Line 7"/>
          <p:cNvSpPr>
            <a:spLocks noChangeShapeType="1"/>
          </p:cNvSpPr>
          <p:nvPr userDrawn="1"/>
        </p:nvSpPr>
        <p:spPr bwMode="auto">
          <a:xfrm>
            <a:off x="0" y="1447800"/>
            <a:ext cx="9144000" cy="0"/>
          </a:xfrm>
          <a:prstGeom prst="line">
            <a:avLst/>
          </a:prstGeom>
          <a:noFill/>
          <a:ln w="76200" cmpd="tri">
            <a:solidFill>
              <a:schemeClr val="accent1"/>
            </a:solidFill>
            <a:round/>
            <a:headEnd/>
            <a:tailEnd/>
          </a:ln>
          <a:effectLst/>
        </p:spPr>
        <p:txBody>
          <a:bodyPr/>
          <a:lstStyle/>
          <a:p>
            <a:endParaRPr lang="en-US" noProof="0"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jpe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slide" Target="slide4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5.xml"/><Relationship Id="rId1" Type="http://schemas.openxmlformats.org/officeDocument/2006/relationships/video" Target="https://www.youtube.com/embed/x1F79euuX4c"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guaClara/Designs-2017"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designserver.cee.cornell.edu/Desig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jpeg"/><Relationship Id="rId7"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400800" y="6172200"/>
            <a:ext cx="2714625" cy="381000"/>
          </a:xfrm>
        </p:spPr>
        <p:txBody>
          <a:bodyPr/>
          <a:lstStyle/>
          <a:p>
            <a:r>
              <a:rPr lang="en-US" sz="1800" dirty="0"/>
              <a:t>Monroe Weber-Shirk</a:t>
            </a:r>
          </a:p>
        </p:txBody>
      </p:sp>
      <p:sp>
        <p:nvSpPr>
          <p:cNvPr id="4" name="Title 3"/>
          <p:cNvSpPr>
            <a:spLocks noGrp="1"/>
          </p:cNvSpPr>
          <p:nvPr>
            <p:ph type="ctrTitle" sz="quarter"/>
          </p:nvPr>
        </p:nvSpPr>
        <p:spPr>
          <a:xfrm>
            <a:off x="838200" y="130175"/>
            <a:ext cx="7239000" cy="1470025"/>
          </a:xfrm>
        </p:spPr>
        <p:txBody>
          <a:bodyPr/>
          <a:lstStyle/>
          <a:p>
            <a:pPr algn="ctr"/>
            <a:r>
              <a:rPr lang="en-US" dirty="0"/>
              <a:t>An Elegant Solution for Safe Water on Tap </a:t>
            </a:r>
          </a:p>
        </p:txBody>
      </p:sp>
      <p:sp>
        <p:nvSpPr>
          <p:cNvPr id="2" name="Rectangle 1"/>
          <p:cNvSpPr/>
          <p:nvPr/>
        </p:nvSpPr>
        <p:spPr>
          <a:xfrm>
            <a:off x="0" y="0"/>
            <a:ext cx="9144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s://lh3.googleusercontent.com/-szqY9SUaguA/U4yZVsLY3FI/AAAAAAAAuu8/dIejH76uRdM/s1280/IMG_4120a.jpg"/>
          <p:cNvPicPr>
            <a:picLocks noChangeAspect="1" noChangeArrowheads="1"/>
          </p:cNvPicPr>
          <p:nvPr/>
        </p:nvPicPr>
        <p:blipFill rotWithShape="1">
          <a:blip r:embed="rId3">
            <a:extLst>
              <a:ext uri="{28A0092B-C50C-407E-A947-70E740481C1C}">
                <a14:useLocalDpi xmlns:a14="http://schemas.microsoft.com/office/drawing/2010/main" val="0"/>
              </a:ext>
            </a:extLst>
          </a:blip>
          <a:srcRect b="18440"/>
          <a:stretch/>
        </p:blipFill>
        <p:spPr bwMode="auto">
          <a:xfrm>
            <a:off x="0" y="1495425"/>
            <a:ext cx="9144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51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Elegant Solution</a:t>
            </a:r>
            <a:endParaRPr lang="en-US" dirty="0"/>
          </a:p>
        </p:txBody>
      </p:sp>
      <p:sp>
        <p:nvSpPr>
          <p:cNvPr id="3" name="Content Placeholder 2"/>
          <p:cNvSpPr>
            <a:spLocks noGrp="1"/>
          </p:cNvSpPr>
          <p:nvPr>
            <p:ph idx="1"/>
          </p:nvPr>
        </p:nvSpPr>
        <p:spPr/>
        <p:txBody>
          <a:bodyPr/>
          <a:lstStyle/>
          <a:p>
            <a:r>
              <a:rPr lang="en-US"/>
              <a:t>Solves the problem very well</a:t>
            </a:r>
          </a:p>
          <a:p>
            <a:r>
              <a:rPr lang="en-US"/>
              <a:t>No unnecessary complexity</a:t>
            </a:r>
          </a:p>
          <a:p>
            <a:r>
              <a:rPr lang="en-US"/>
              <a:t>Easy to understand</a:t>
            </a:r>
          </a:p>
          <a:p>
            <a:r>
              <a:rPr lang="en-US"/>
              <a:t>Simple and beautiful</a:t>
            </a:r>
          </a:p>
          <a:p>
            <a:pPr lvl="1"/>
            <a:r>
              <a:rPr lang="en-US"/>
              <a:t>Bicycle</a:t>
            </a:r>
          </a:p>
          <a:p>
            <a:pPr lvl="1"/>
            <a:r>
              <a:rPr lang="en-US"/>
              <a:t>Windmills</a:t>
            </a:r>
          </a:p>
          <a:p>
            <a:pPr lvl="1"/>
            <a:endParaRPr lang="en-US"/>
          </a:p>
          <a:p>
            <a:r>
              <a:rPr lang="en-US"/>
              <a:t>Context matters in defining elegant!</a:t>
            </a:r>
          </a:p>
          <a:p>
            <a:endParaRPr lang="en-US" dirty="0"/>
          </a:p>
        </p:txBody>
      </p:sp>
      <p:pic>
        <p:nvPicPr>
          <p:cNvPr id="7170" name="Picture 2" descr="Image result for windmill">
            <a:extLst>
              <a:ext uri="{FF2B5EF4-FFF2-40B4-BE49-F238E27FC236}">
                <a16:creationId xmlns:a16="http://schemas.microsoft.com/office/drawing/2014/main" id="{25CED6A6-4A93-41B7-A462-2B0E054A6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3719793"/>
            <a:ext cx="2387974" cy="17909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icycle">
            <a:extLst>
              <a:ext uri="{FF2B5EF4-FFF2-40B4-BE49-F238E27FC236}">
                <a16:creationId xmlns:a16="http://schemas.microsoft.com/office/drawing/2014/main" id="{3298EB03-E18B-41CC-AC72-16F31BDF3D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8197" y="1710017"/>
            <a:ext cx="2627203" cy="175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5938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C5F3DF4-2AF3-4C60-B10D-0A24BA12E73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b="1" dirty="0"/>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BE5449BD-B8E4-41FB-BC3F-B539D2CF830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E43426EB-308C-4C71-9BFA-C81D6E7895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459D2E7D-6D9B-4BB5-8D7A-8FE283B8DF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17792AFB-3D52-440C-A162-B4FDC5B66944}"/>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0FA9F672-E7DE-4C1A-AA36-1469244AFC5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075869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Pride of Ownership</a:t>
            </a:r>
            <a:endParaRPr lang="en-US" dirty="0"/>
          </a:p>
        </p:txBody>
      </p:sp>
      <p:sp>
        <p:nvSpPr>
          <p:cNvPr id="3" name="Content Placeholder 2"/>
          <p:cNvSpPr>
            <a:spLocks noGrp="1"/>
          </p:cNvSpPr>
          <p:nvPr>
            <p:ph idx="1"/>
          </p:nvPr>
        </p:nvSpPr>
        <p:spPr>
          <a:xfrm>
            <a:off x="457200" y="1600200"/>
            <a:ext cx="7162800" cy="4525963"/>
          </a:xfrm>
        </p:spPr>
        <p:txBody>
          <a:bodyPr/>
          <a:lstStyle/>
          <a:p>
            <a:r>
              <a:rPr lang="en-US" dirty="0"/>
              <a:t>What happens when the check engine light goes on in your car?</a:t>
            </a:r>
          </a:p>
          <a:p>
            <a:r>
              <a:rPr lang="en-US" dirty="0"/>
              <a:t>What do you do if your bicycle brakes need to be adjusted?</a:t>
            </a:r>
          </a:p>
          <a:p>
            <a:r>
              <a:rPr lang="en-US" dirty="0"/>
              <a:t>What does the plant operator do if the chemical feed stops working?</a:t>
            </a:r>
          </a:p>
        </p:txBody>
      </p:sp>
      <p:sp>
        <p:nvSpPr>
          <p:cNvPr id="4" name="Rectangle 3"/>
          <p:cNvSpPr/>
          <p:nvPr/>
        </p:nvSpPr>
        <p:spPr>
          <a:xfrm>
            <a:off x="762000" y="4953000"/>
            <a:ext cx="7239000" cy="1569660"/>
          </a:xfrm>
          <a:prstGeom prst="rect">
            <a:avLst/>
          </a:prstGeom>
        </p:spPr>
        <p:txBody>
          <a:bodyPr wrap="square">
            <a:spAutoFit/>
          </a:bodyPr>
          <a:lstStyle/>
          <a:p>
            <a:r>
              <a:rPr lang="en-US" sz="3200" dirty="0"/>
              <a:t>We want the plant operator to diagnose and fix the problem without needing to call anyone.</a:t>
            </a:r>
          </a:p>
        </p:txBody>
      </p:sp>
      <p:pic>
        <p:nvPicPr>
          <p:cNvPr id="6148" name="Picture 4" descr="http://cdn2-b.examiner.com/sites/default/files/styles/image_content_width/hash/4b/27/MIL%20on_0.jpg?itok=SBV-sY2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524000"/>
            <a:ext cx="1276232" cy="10339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owntube.com/images/Brake_Adjustment/Brakes_(Identified_Par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0322" y="2590800"/>
            <a:ext cx="125558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3.googleusercontent.com/_QuLPZg3XMcE/TTz3kuiY2nI/AAAAAAAAbmY/o12wSHakp6c/s576/AguaClara%20Honduras%20Trip%202011%20212.jpg"/>
          <p:cNvPicPr>
            <a:picLocks noChangeAspect="1" noChangeArrowheads="1"/>
          </p:cNvPicPr>
          <p:nvPr/>
        </p:nvPicPr>
        <p:blipFill>
          <a:blip r:embed="rId5" cstate="print"/>
          <a:srcRect/>
          <a:stretch>
            <a:fillRect/>
          </a:stretch>
        </p:blipFill>
        <p:spPr bwMode="auto">
          <a:xfrm>
            <a:off x="7630322" y="4114799"/>
            <a:ext cx="1255587" cy="941691"/>
          </a:xfrm>
          <a:prstGeom prst="rect">
            <a:avLst/>
          </a:prstGeom>
          <a:noFill/>
        </p:spPr>
      </p:pic>
    </p:spTree>
    <p:extLst>
      <p:ext uri="{BB962C8B-B14F-4D97-AF65-F5344CB8AC3E}">
        <p14:creationId xmlns:p14="http://schemas.microsoft.com/office/powerpoint/2010/main" val="238264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1A083B1F-728F-420B-8B6B-13D916ABC066}"/>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b="1" dirty="0"/>
              <a:t>AguaClara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0015C4AB-9863-430E-A348-155A8F73F40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2F4B6A19-C274-4E2F-8527-2710504FFE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8A519CC1-8DCA-496F-8D2A-43D0264CE0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FFF705F0-BEC2-4AE1-A1F4-45953B23639E}"/>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95BD5326-E01F-47B5-A382-8071C95401C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64260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AguaClara Technologies</a:t>
            </a:r>
          </a:p>
        </p:txBody>
      </p:sp>
      <p:sp>
        <p:nvSpPr>
          <p:cNvPr id="11" name="Text Placeholder 10"/>
          <p:cNvSpPr>
            <a:spLocks noGrp="1"/>
          </p:cNvSpPr>
          <p:nvPr>
            <p:ph idx="1"/>
          </p:nvPr>
        </p:nvSpPr>
        <p:spPr/>
        <p:txBody>
          <a:bodyPr/>
          <a:lstStyle/>
          <a:p>
            <a:r>
              <a:rPr lang="en-US" sz="4800" dirty="0"/>
              <a:t>Chemical dosing</a:t>
            </a:r>
          </a:p>
          <a:p>
            <a:r>
              <a:rPr lang="en-US" sz="4800" dirty="0" err="1" smtClean="0"/>
              <a:t>Flocculator</a:t>
            </a:r>
            <a:endParaRPr lang="en-US" sz="4800" dirty="0" smtClean="0"/>
          </a:p>
          <a:p>
            <a:r>
              <a:rPr lang="en-US" sz="4800" dirty="0" smtClean="0"/>
              <a:t>Floc Blanket</a:t>
            </a:r>
            <a:endParaRPr lang="en-US" sz="4800" dirty="0"/>
          </a:p>
          <a:p>
            <a:r>
              <a:rPr lang="en-US" sz="4800" dirty="0"/>
              <a:t>Sedimentation</a:t>
            </a:r>
          </a:p>
          <a:p>
            <a:r>
              <a:rPr lang="en-US" sz="4800" dirty="0"/>
              <a:t>Filtration</a:t>
            </a:r>
          </a:p>
          <a:p>
            <a:r>
              <a:rPr lang="en-US" sz="4800" dirty="0"/>
              <a:t>Conclusions</a:t>
            </a:r>
          </a:p>
        </p:txBody>
      </p:sp>
      <p:pic>
        <p:nvPicPr>
          <p:cNvPr id="2" name="Picture 1">
            <a:hlinkClick r:id="" action="ppaction://noaction"/>
          </p:cNvPr>
          <p:cNvPicPr>
            <a:picLocks noChangeAspect="1" noChangeArrowheads="1"/>
          </p:cNvPicPr>
          <p:nvPr/>
        </p:nvPicPr>
        <p:blipFill>
          <a:blip r:embed="rId2" cstate="print">
            <a:clrChange>
              <a:clrFrom>
                <a:srgbClr val="212830"/>
              </a:clrFrom>
              <a:clrTo>
                <a:srgbClr val="212830">
                  <a:alpha val="0"/>
                </a:srgbClr>
              </a:clrTo>
            </a:clrChange>
            <a:lum bright="10000"/>
          </a:blip>
          <a:srcRect/>
          <a:stretch>
            <a:fillRect/>
          </a:stretch>
        </p:blipFill>
        <p:spPr bwMode="auto">
          <a:xfrm>
            <a:off x="5168660" y="2430598"/>
            <a:ext cx="1804293" cy="101109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71389"/>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7114" y="5014912"/>
            <a:ext cx="668631" cy="942975"/>
          </a:xfrm>
          <a:prstGeom prst="rect">
            <a:avLst/>
          </a:prstGeom>
          <a:solidFill>
            <a:schemeClr val="bg1"/>
          </a:solidFill>
          <a:ln>
            <a:noFill/>
          </a:ln>
          <a:effec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3592918"/>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4415745" y="3733800"/>
            <a:ext cx="1655061" cy="53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953000" y="3962400"/>
            <a:ext cx="1295400" cy="76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94063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559774"/>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5068534"/>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592409"/>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858984"/>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5026624"/>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607524"/>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655274"/>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985019"/>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559774"/>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5403097"/>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992183"/>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747230"/>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461944"/>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796515"/>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641946"/>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6208693"/>
            <a:ext cx="1828800" cy="646331"/>
          </a:xfrm>
          <a:prstGeom prst="rect">
            <a:avLst/>
          </a:prstGeom>
          <a:noFill/>
        </p:spPr>
        <p:txBody>
          <a:bodyPr wrap="square" rtlCol="0">
            <a:spAutoFit/>
          </a:bodyPr>
          <a:lstStyle/>
          <a:p>
            <a:pPr algn="ctr"/>
            <a:r>
              <a:rPr lang="en-US" dirty="0" smtClean="0"/>
              <a:t>Nanoparticle </a:t>
            </a:r>
            <a:r>
              <a:rPr lang="en-US" dirty="0"/>
              <a:t>deposition</a:t>
            </a:r>
          </a:p>
        </p:txBody>
      </p:sp>
      <p:sp>
        <p:nvSpPr>
          <p:cNvPr id="131" name="TextBox 130"/>
          <p:cNvSpPr txBox="1"/>
          <p:nvPr/>
        </p:nvSpPr>
        <p:spPr>
          <a:xfrm>
            <a:off x="1871424" y="6208693"/>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6208693"/>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559774"/>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5068534"/>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5073216"/>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858984"/>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5026624"/>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870995"/>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5422800"/>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6208693"/>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5071505"/>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5220934"/>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933892"/>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5187030"/>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930405"/>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5264361"/>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5406429"/>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5422799"/>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5357351"/>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5283315"/>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5217866"/>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911462"/>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5279809"/>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5223905"/>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5022428"/>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5223033"/>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5019456"/>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5110250"/>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456379"/>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6208693"/>
            <a:ext cx="1828800" cy="954107"/>
          </a:xfrm>
          <a:prstGeom prst="rect">
            <a:avLst/>
          </a:prstGeom>
          <a:noFill/>
        </p:spPr>
        <p:txBody>
          <a:bodyPr wrap="square" rtlCol="0">
            <a:spAutoFit/>
          </a:bodyPr>
          <a:lstStyle/>
          <a:p>
            <a:pPr algn="ctr"/>
            <a:r>
              <a:rPr lang="en-US" dirty="0"/>
              <a:t>Last chance!</a:t>
            </a:r>
          </a:p>
        </p:txBody>
      </p:sp>
      <p:pic>
        <p:nvPicPr>
          <p:cNvPr id="301" name="Picture 300">
            <a:hlinkClick r:id="" action="ppaction://noaction"/>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1858308" y="2261559"/>
            <a:ext cx="1804293" cy="1011095"/>
          </a:xfrm>
          <a:prstGeom prst="rect">
            <a:avLst/>
          </a:prstGeom>
          <a:noFill/>
          <a:ln w="9525">
            <a:noFill/>
            <a:miter lim="800000"/>
            <a:headEnd/>
            <a:tailEnd/>
          </a:ln>
        </p:spPr>
      </p:pic>
      <p:pic>
        <p:nvPicPr>
          <p:cNvPr id="310" name="Picture 309">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314" y="2171407"/>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 name="Picture 2">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3703" y="2087278"/>
            <a:ext cx="999569" cy="1409700"/>
          </a:xfrm>
          <a:prstGeom prst="rect">
            <a:avLst/>
          </a:prstGeom>
          <a:solidFill>
            <a:schemeClr val="bg1"/>
          </a:solidFill>
          <a:ln>
            <a:noFill/>
          </a:ln>
          <a:effectLst/>
        </p:spPr>
      </p:pic>
      <p:pic>
        <p:nvPicPr>
          <p:cNvPr id="297"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8040"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23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838200" y="772531"/>
            <a:ext cx="7975059" cy="56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0825931">
            <a:off x="5345125" y="1051966"/>
            <a:ext cx="1269899" cy="369332"/>
          </a:xfrm>
          <a:prstGeom prst="rect">
            <a:avLst/>
          </a:prstGeom>
          <a:noFill/>
        </p:spPr>
        <p:txBody>
          <a:bodyPr wrap="none" rtlCol="0">
            <a:spAutoFit/>
          </a:bodyPr>
          <a:lstStyle/>
          <a:p>
            <a:r>
              <a:rPr lang="en-US" dirty="0"/>
              <a:t>Flocculator</a:t>
            </a:r>
          </a:p>
        </p:txBody>
      </p:sp>
      <p:sp>
        <p:nvSpPr>
          <p:cNvPr id="5" name="TextBox 4"/>
          <p:cNvSpPr txBox="1"/>
          <p:nvPr/>
        </p:nvSpPr>
        <p:spPr>
          <a:xfrm>
            <a:off x="415200" y="718065"/>
            <a:ext cx="1676400" cy="646331"/>
          </a:xfrm>
          <a:prstGeom prst="rect">
            <a:avLst/>
          </a:prstGeom>
          <a:noFill/>
        </p:spPr>
        <p:txBody>
          <a:bodyPr wrap="square" rtlCol="0">
            <a:spAutoFit/>
          </a:bodyPr>
          <a:lstStyle/>
          <a:p>
            <a:r>
              <a:rPr lang="en-US" dirty="0"/>
              <a:t>Chemical Stock Tanks</a:t>
            </a:r>
          </a:p>
        </p:txBody>
      </p:sp>
      <p:sp>
        <p:nvSpPr>
          <p:cNvPr id="6" name="TextBox 5"/>
          <p:cNvSpPr txBox="1"/>
          <p:nvPr/>
        </p:nvSpPr>
        <p:spPr>
          <a:xfrm>
            <a:off x="5222731" y="202632"/>
            <a:ext cx="1787669" cy="369332"/>
          </a:xfrm>
          <a:prstGeom prst="rect">
            <a:avLst/>
          </a:prstGeom>
          <a:noFill/>
        </p:spPr>
        <p:txBody>
          <a:bodyPr wrap="none" rtlCol="0">
            <a:spAutoFit/>
          </a:bodyPr>
          <a:lstStyle/>
          <a:p>
            <a:r>
              <a:rPr lang="en-US" dirty="0"/>
              <a:t>Chemical Dosing</a:t>
            </a:r>
          </a:p>
        </p:txBody>
      </p:sp>
      <p:sp>
        <p:nvSpPr>
          <p:cNvPr id="7" name="TextBox 6"/>
          <p:cNvSpPr txBox="1"/>
          <p:nvPr/>
        </p:nvSpPr>
        <p:spPr>
          <a:xfrm>
            <a:off x="3536407" y="348733"/>
            <a:ext cx="1565429" cy="369332"/>
          </a:xfrm>
          <a:prstGeom prst="rect">
            <a:avLst/>
          </a:prstGeom>
          <a:noFill/>
        </p:spPr>
        <p:txBody>
          <a:bodyPr wrap="none" rtlCol="0">
            <a:spAutoFit/>
          </a:bodyPr>
          <a:lstStyle/>
          <a:p>
            <a:r>
              <a:rPr lang="en-US" dirty="0"/>
              <a:t>Entrance Tank</a:t>
            </a:r>
          </a:p>
        </p:txBody>
      </p:sp>
      <p:sp>
        <p:nvSpPr>
          <p:cNvPr id="8" name="TextBox 7"/>
          <p:cNvSpPr txBox="1"/>
          <p:nvPr/>
        </p:nvSpPr>
        <p:spPr>
          <a:xfrm rot="2412906">
            <a:off x="7266997" y="1892953"/>
            <a:ext cx="1614545" cy="369332"/>
          </a:xfrm>
          <a:prstGeom prst="rect">
            <a:avLst/>
          </a:prstGeom>
          <a:noFill/>
        </p:spPr>
        <p:txBody>
          <a:bodyPr wrap="none" rtlCol="0">
            <a:spAutoFit/>
          </a:bodyPr>
          <a:lstStyle/>
          <a:p>
            <a:r>
              <a:rPr lang="en-US" dirty="0"/>
              <a:t>Sedimentation</a:t>
            </a:r>
          </a:p>
        </p:txBody>
      </p:sp>
      <p:sp>
        <p:nvSpPr>
          <p:cNvPr id="9" name="TextBox 8"/>
          <p:cNvSpPr txBox="1"/>
          <p:nvPr/>
        </p:nvSpPr>
        <p:spPr>
          <a:xfrm>
            <a:off x="533400" y="4550295"/>
            <a:ext cx="1558200" cy="1200329"/>
          </a:xfrm>
          <a:prstGeom prst="rect">
            <a:avLst/>
          </a:prstGeom>
          <a:noFill/>
        </p:spPr>
        <p:txBody>
          <a:bodyPr wrap="square" rtlCol="0">
            <a:spAutoFit/>
          </a:bodyPr>
          <a:lstStyle/>
          <a:p>
            <a:r>
              <a:rPr lang="en-US" dirty="0"/>
              <a:t>Open Stacked Rapid Sand (</a:t>
            </a:r>
            <a:r>
              <a:rPr lang="en-US" dirty="0" err="1"/>
              <a:t>OStaRS</a:t>
            </a:r>
            <a:r>
              <a:rPr lang="en-US" dirty="0"/>
              <a:t>) Filter</a:t>
            </a:r>
          </a:p>
        </p:txBody>
      </p:sp>
      <p:sp>
        <p:nvSpPr>
          <p:cNvPr id="10" name="TextBox 9"/>
          <p:cNvSpPr txBox="1"/>
          <p:nvPr/>
        </p:nvSpPr>
        <p:spPr>
          <a:xfrm>
            <a:off x="6116565" y="4895850"/>
            <a:ext cx="1540806" cy="369332"/>
          </a:xfrm>
          <a:prstGeom prst="rect">
            <a:avLst/>
          </a:prstGeom>
          <a:noFill/>
        </p:spPr>
        <p:txBody>
          <a:bodyPr wrap="none" rtlCol="0">
            <a:spAutoFit/>
          </a:bodyPr>
          <a:lstStyle/>
          <a:p>
            <a:r>
              <a:rPr lang="en-US" dirty="0"/>
              <a:t>Drain Channel</a:t>
            </a:r>
          </a:p>
        </p:txBody>
      </p:sp>
      <p:cxnSp>
        <p:nvCxnSpPr>
          <p:cNvPr id="12" name="Straight Arrow Connector 11"/>
          <p:cNvCxnSpPr/>
          <p:nvPr/>
        </p:nvCxnSpPr>
        <p:spPr>
          <a:xfrm>
            <a:off x="3938122" y="748988"/>
            <a:ext cx="256245" cy="8599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0" y="484895"/>
            <a:ext cx="1066800" cy="1124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5319922" y="4758739"/>
            <a:ext cx="796643" cy="321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6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46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Tour of an AguaClara plant</a:t>
            </a:r>
          </a:p>
        </p:txBody>
      </p:sp>
      <p:pic>
        <p:nvPicPr>
          <p:cNvPr id="3" name="x1F79euuX4c"/>
          <p:cNvPicPr>
            <a:picLocks noRot="1" noChangeAspect="1"/>
          </p:cNvPicPr>
          <p:nvPr>
            <a:videoFile r:link="rId1"/>
          </p:nvPr>
        </p:nvPicPr>
        <p:blipFill>
          <a:blip r:embed="rId3"/>
          <a:stretch>
            <a:fillRect/>
          </a:stretch>
        </p:blipFill>
        <p:spPr>
          <a:xfrm>
            <a:off x="0" y="1447800"/>
            <a:ext cx="9144000" cy="5143500"/>
          </a:xfrm>
          <a:prstGeom prst="rect">
            <a:avLst/>
          </a:prstGeom>
        </p:spPr>
      </p:pic>
    </p:spTree>
    <p:extLst>
      <p:ext uri="{BB962C8B-B14F-4D97-AF65-F5344CB8AC3E}">
        <p14:creationId xmlns:p14="http://schemas.microsoft.com/office/powerpoint/2010/main" val="186506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7280162.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828799" y="2819400"/>
            <a:ext cx="2514601" cy="1015663"/>
          </a:xfrm>
          <a:prstGeom prst="rect">
            <a:avLst/>
          </a:prstGeom>
          <a:noFill/>
        </p:spPr>
        <p:txBody>
          <a:bodyPr wrap="square" rtlCol="0">
            <a:spAutoFit/>
          </a:bodyPr>
          <a:lstStyle/>
          <a:p>
            <a:r>
              <a:rPr lang="en-US" sz="3000" b="1" dirty="0">
                <a:ln w="3175">
                  <a:solidFill>
                    <a:schemeClr val="bg1"/>
                  </a:solidFill>
                </a:ln>
                <a:solidFill>
                  <a:srgbClr val="0070C0"/>
                </a:solidFill>
                <a:effectLst>
                  <a:outerShdw blurRad="38100" dist="38100" dir="2700000" algn="tl">
                    <a:srgbClr val="000000">
                      <a:alpha val="43137"/>
                    </a:srgbClr>
                  </a:outerShdw>
                </a:effectLst>
              </a:rPr>
              <a:t>Elevated flocculator</a:t>
            </a:r>
          </a:p>
        </p:txBody>
      </p:sp>
      <p:sp>
        <p:nvSpPr>
          <p:cNvPr id="4" name="TextBox 3"/>
          <p:cNvSpPr txBox="1"/>
          <p:nvPr/>
        </p:nvSpPr>
        <p:spPr>
          <a:xfrm rot="20818390">
            <a:off x="4941957" y="2145914"/>
            <a:ext cx="2484398" cy="861774"/>
          </a:xfrm>
          <a:prstGeom prst="rect">
            <a:avLst/>
          </a:prstGeom>
          <a:noFill/>
        </p:spPr>
        <p:txBody>
          <a:bodyPr wrap="none" rtlCol="0">
            <a:spAutoFit/>
          </a:bodyPr>
          <a:lstStyle/>
          <a:p>
            <a:r>
              <a:rPr lang="en-US" sz="3000" dirty="0">
                <a:ln w="3175">
                  <a:solidFill>
                    <a:schemeClr val="bg1"/>
                  </a:solidFill>
                </a:ln>
                <a:solidFill>
                  <a:srgbClr val="0070C0"/>
                </a:solidFill>
                <a:effectLst>
                  <a:outerShdw blurRad="38100" dist="38100" dir="2700000" algn="tl">
                    <a:srgbClr val="000000">
                      <a:alpha val="43137"/>
                    </a:srgbClr>
                  </a:outerShdw>
                </a:effectLst>
              </a:rPr>
              <a:t>Entrance Tank</a:t>
            </a:r>
          </a:p>
          <a:p>
            <a:endParaRPr lang="en-US" sz="2000" dirty="0">
              <a:ln w="3175">
                <a:solidFill>
                  <a:schemeClr val="bg1"/>
                </a:solidFill>
              </a:ln>
              <a:solidFill>
                <a:srgbClr val="0070C0"/>
              </a:solidFill>
              <a:effectLst>
                <a:outerShdw blurRad="38100" dist="38100" dir="2700000" algn="tl">
                  <a:srgbClr val="000000">
                    <a:alpha val="43137"/>
                  </a:srgbClr>
                </a:outerShdw>
              </a:effectLst>
            </a:endParaRPr>
          </a:p>
        </p:txBody>
      </p:sp>
      <p:sp>
        <p:nvSpPr>
          <p:cNvPr id="5" name="TextBox 4"/>
          <p:cNvSpPr txBox="1"/>
          <p:nvPr/>
        </p:nvSpPr>
        <p:spPr>
          <a:xfrm>
            <a:off x="4800600" y="3124200"/>
            <a:ext cx="3505200" cy="1323439"/>
          </a:xfrm>
          <a:prstGeom prst="rect">
            <a:avLst/>
          </a:prstGeom>
          <a:noFill/>
        </p:spPr>
        <p:txBody>
          <a:bodyPr wrap="square" rtlCol="0">
            <a:spAutoFit/>
          </a:bodyPr>
          <a:lstStyle/>
          <a:p>
            <a:pPr algn="ctr"/>
            <a:r>
              <a:rPr lang="en-US" sz="4000" dirty="0">
                <a:ln w="3175">
                  <a:solidFill>
                    <a:schemeClr val="bg1"/>
                  </a:solidFill>
                </a:ln>
                <a:solidFill>
                  <a:srgbClr val="0070C0"/>
                </a:solidFill>
                <a:effectLst>
                  <a:outerShdw blurRad="38100" dist="38100" dir="2700000" algn="tl">
                    <a:srgbClr val="000000">
                      <a:alpha val="43137"/>
                    </a:srgbClr>
                  </a:outerShdw>
                </a:effectLst>
              </a:rPr>
              <a:t>Sedimentation Tank</a:t>
            </a:r>
          </a:p>
        </p:txBody>
      </p:sp>
      <p:sp>
        <p:nvSpPr>
          <p:cNvPr id="6" name="Title 5"/>
          <p:cNvSpPr>
            <a:spLocks noGrp="1"/>
          </p:cNvSpPr>
          <p:nvPr>
            <p:ph type="title"/>
          </p:nvPr>
        </p:nvSpPr>
        <p:spPr/>
        <p:txBody>
          <a:bodyPr/>
          <a:lstStyle/>
          <a:p>
            <a:r>
              <a:rPr lang="en-US" dirty="0" smtClean="0"/>
              <a:t>Plant zero</a:t>
            </a:r>
            <a:endParaRPr lang="en-US" dirty="0"/>
          </a:p>
        </p:txBody>
      </p:sp>
    </p:spTree>
    <p:extLst>
      <p:ext uri="{BB962C8B-B14F-4D97-AF65-F5344CB8AC3E}">
        <p14:creationId xmlns:p14="http://schemas.microsoft.com/office/powerpoint/2010/main" val="102099562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064.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8205232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2135316" y="1600200"/>
            <a:ext cx="5865684" cy="4827234"/>
          </a:xfrm>
        </p:spPr>
        <p:txBody>
          <a:bodyPr/>
          <a:lstStyle/>
          <a:p>
            <a:r>
              <a:rPr lang="en-US" sz="3400" dirty="0"/>
              <a:t>How to Innovate and Design</a:t>
            </a:r>
          </a:p>
          <a:p>
            <a:r>
              <a:rPr lang="en-US" sz="3400" dirty="0"/>
              <a:t>The AguaClara Consortium</a:t>
            </a:r>
          </a:p>
          <a:p>
            <a:r>
              <a:rPr lang="en-US" sz="3400" dirty="0"/>
              <a:t>High-tech and Elegance</a:t>
            </a:r>
          </a:p>
          <a:p>
            <a:r>
              <a:rPr lang="en-US" sz="3400" dirty="0"/>
              <a:t>Pride of ownership</a:t>
            </a:r>
          </a:p>
          <a:p>
            <a:r>
              <a:rPr lang="en-US" sz="3400" dirty="0"/>
              <a:t>AguaClara technologies and plants </a:t>
            </a:r>
          </a:p>
          <a:p>
            <a:r>
              <a:rPr lang="en-US" sz="3400" dirty="0"/>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9114"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21" name="Picture 2" descr="Birth of Athena from the head of Zeus, with Hephaestus | Greek vase, Athenian black figure kylix">
            <a:hlinkClick r:id="rId3" action="ppaction://hlinksldjump"/>
            <a:extLst>
              <a:ext uri="{FF2B5EF4-FFF2-40B4-BE49-F238E27FC236}">
                <a16:creationId xmlns:a16="http://schemas.microsoft.com/office/drawing/2014/main" id="{AD62C051-CDFE-4E38-8847-3A54CFB7063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26" name="Picture 4" descr="http://cdn2-b.examiner.com/sites/default/files/styles/image_content_width/hash/4b/27/MIL%20on_0.jpg?itok=SBV-sY2u">
            <a:hlinkClick r:id="rId5" action="ppaction://hlinksldjump"/>
            <a:extLst>
              <a:ext uri="{FF2B5EF4-FFF2-40B4-BE49-F238E27FC236}">
                <a16:creationId xmlns:a16="http://schemas.microsoft.com/office/drawing/2014/main" id="{9D476C07-45EF-4154-A2C2-A6D8103169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windmill">
            <a:hlinkClick r:id="rId7" action="ppaction://hlinksldjump"/>
            <a:extLst>
              <a:ext uri="{FF2B5EF4-FFF2-40B4-BE49-F238E27FC236}">
                <a16:creationId xmlns:a16="http://schemas.microsoft.com/office/drawing/2014/main" id="{4B4DD55D-40DC-4F79-95E9-363147FA25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hlinkClick r:id="rId9" action="ppaction://hlinksldjump"/>
            <a:extLst>
              <a:ext uri="{FF2B5EF4-FFF2-40B4-BE49-F238E27FC236}">
                <a16:creationId xmlns:a16="http://schemas.microsoft.com/office/drawing/2014/main" id="{E7E9DD19-9A54-4118-B2D5-88DC6EE74A4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descr="https://lh4.googleusercontent.com/-JDVXt4qs_mM/Uu_bub_jnuI/AAAAAAAAtpQ/QNSessXKpxs/s912/IMG_3373a.jpg">
            <a:hlinkClick r:id="rId11" action="ppaction://hlinksldjump"/>
            <a:extLst>
              <a:ext uri="{FF2B5EF4-FFF2-40B4-BE49-F238E27FC236}">
                <a16:creationId xmlns:a16="http://schemas.microsoft.com/office/drawing/2014/main" id="{C97F26F4-25FB-4122-BB5E-BB4E09E3FD7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547468" y="2247933"/>
            <a:ext cx="731520" cy="449618"/>
            <a:chOff x="1160462" y="2340803"/>
            <a:chExt cx="731520" cy="449618"/>
          </a:xfrm>
        </p:grpSpPr>
        <p:pic>
          <p:nvPicPr>
            <p:cNvPr id="11"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555054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110.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537087" y="4267200"/>
            <a:ext cx="4254113" cy="1200329"/>
          </a:xfrm>
          <a:prstGeom prst="rect">
            <a:avLst/>
          </a:prstGeom>
          <a:noFill/>
        </p:spPr>
        <p:txBody>
          <a:bodyPr wrap="none" rtlCol="0">
            <a:spAutoFit/>
          </a:bodyPr>
          <a:lstStyle/>
          <a:p>
            <a:r>
              <a:rPr lang="en-US" sz="3600" dirty="0"/>
              <a:t>What do you see?</a:t>
            </a:r>
          </a:p>
          <a:p>
            <a:r>
              <a:rPr lang="en-US" sz="3600" dirty="0"/>
              <a:t>Why did this happen?</a:t>
            </a:r>
          </a:p>
        </p:txBody>
      </p:sp>
    </p:spTree>
    <p:extLst>
      <p:ext uri="{BB962C8B-B14F-4D97-AF65-F5344CB8AC3E}">
        <p14:creationId xmlns:p14="http://schemas.microsoft.com/office/powerpoint/2010/main" val="332096218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IMG_24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p:txBody>
          <a:bodyPr/>
          <a:lstStyle/>
          <a:p>
            <a:r>
              <a:rPr lang="en-US" dirty="0" smtClean="0"/>
              <a:t>San Nicolas</a:t>
            </a:r>
            <a:endParaRPr lang="en-US" dirty="0"/>
          </a:p>
        </p:txBody>
      </p:sp>
    </p:spTree>
    <p:extLst>
      <p:ext uri="{BB962C8B-B14F-4D97-AF65-F5344CB8AC3E}">
        <p14:creationId xmlns:p14="http://schemas.microsoft.com/office/powerpoint/2010/main" val="410066348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405877021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190b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a:xfrm>
            <a:off x="1905000" y="0"/>
            <a:ext cx="4724400" cy="609600"/>
          </a:xfrm>
        </p:spPr>
        <p:txBody>
          <a:bodyPr/>
          <a:lstStyle/>
          <a:p>
            <a:r>
              <a:rPr lang="en-US" sz="4000" dirty="0"/>
              <a:t>Flocculator Channels</a:t>
            </a:r>
          </a:p>
        </p:txBody>
      </p:sp>
      <p:pic>
        <p:nvPicPr>
          <p:cNvPr id="4"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3124200" y="770450"/>
            <a:ext cx="2209800" cy="1238334"/>
          </a:xfrm>
          <a:prstGeom prst="rect">
            <a:avLst/>
          </a:prstGeom>
          <a:noFill/>
          <a:ln w="9525">
            <a:noFill/>
            <a:miter lim="800000"/>
            <a:headEnd/>
            <a:tailEnd/>
          </a:ln>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866" y="281940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19605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254t"/>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4114800" y="152400"/>
            <a:ext cx="2496836" cy="1399184"/>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849117"/>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51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522890"/>
          </a:xfrm>
        </p:spPr>
        <p:txBody>
          <a:bodyPr/>
          <a:lstStyle/>
          <a:p>
            <a:r>
              <a:rPr lang="en-US" dirty="0"/>
              <a:t>What do you see?</a:t>
            </a:r>
          </a:p>
        </p:txBody>
      </p:sp>
      <p:sp>
        <p:nvSpPr>
          <p:cNvPr id="3" name="Content Placeholder 2"/>
          <p:cNvSpPr>
            <a:spLocks noGrp="1"/>
          </p:cNvSpPr>
          <p:nvPr>
            <p:ph idx="1"/>
          </p:nvPr>
        </p:nvSpPr>
        <p:spPr/>
        <p:txBody>
          <a:bodyPr/>
          <a:lstStyle/>
          <a:p>
            <a:endParaRPr lang="en-US"/>
          </a:p>
        </p:txBody>
      </p:sp>
      <p:pic>
        <p:nvPicPr>
          <p:cNvPr id="1026" name="Picture 2" descr="https://lh3.googleusercontent.com/-pFNo0CCnWGg/Ugky1GUPQtI/AAAAAAAArUU/OItyhe7r45g/w1394-h929-no/IMG_0249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751490"/>
            <a:ext cx="9163050" cy="610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216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the difference between laser level and water level?</a:t>
            </a:r>
          </a:p>
        </p:txBody>
      </p:sp>
      <p:sp>
        <p:nvSpPr>
          <p:cNvPr id="3" name="Content Placeholder 2"/>
          <p:cNvSpPr>
            <a:spLocks noGrp="1"/>
          </p:cNvSpPr>
          <p:nvPr>
            <p:ph idx="1"/>
          </p:nvPr>
        </p:nvSpPr>
        <p:spPr/>
        <p:txBody>
          <a:bodyPr/>
          <a:lstStyle/>
          <a:p>
            <a:r>
              <a:rPr lang="en-US" dirty="0"/>
              <a:t>Suppose I am building a really big structure…</a:t>
            </a:r>
          </a:p>
        </p:txBody>
      </p:sp>
    </p:spTree>
    <p:extLst>
      <p:ext uri="{BB962C8B-B14F-4D97-AF65-F5344CB8AC3E}">
        <p14:creationId xmlns:p14="http://schemas.microsoft.com/office/powerpoint/2010/main" val="22593178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577c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6699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668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9131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97c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228600" y="2590800"/>
            <a:ext cx="1804293" cy="101109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87621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7" name="Rectangle 3">
            <a:extLst>
              <a:ext uri="{FF2B5EF4-FFF2-40B4-BE49-F238E27FC236}">
                <a16:creationId xmlns:a16="http://schemas.microsoft.com/office/drawing/2014/main" id="{0604DDF4-50C3-4995-9FD0-A67057D45B65}"/>
              </a:ext>
            </a:extLst>
          </p:cNvPr>
          <p:cNvSpPr>
            <a:spLocks noGrp="1" noChangeArrowheads="1"/>
          </p:cNvSpPr>
          <p:nvPr>
            <p:ph sz="half" idx="1"/>
          </p:nvPr>
        </p:nvSpPr>
        <p:spPr>
          <a:xfrm>
            <a:off x="2135316" y="1600200"/>
            <a:ext cx="5865684" cy="4827234"/>
          </a:xfrm>
        </p:spPr>
        <p:txBody>
          <a:bodyPr/>
          <a:lstStyle/>
          <a:p>
            <a:r>
              <a:rPr lang="en-US" sz="3400" b="1" dirty="0"/>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9" name="Picture 2" descr="Birth of Athena from the head of Zeus, with Hephaestus | Greek vase, Athenian black figure kylix">
            <a:hlinkClick r:id="rId3" action="ppaction://hlinksldjump"/>
            <a:extLst>
              <a:ext uri="{FF2B5EF4-FFF2-40B4-BE49-F238E27FC236}">
                <a16:creationId xmlns:a16="http://schemas.microsoft.com/office/drawing/2014/main" id="{9B6DA060-DF8C-475E-89D0-C453C925FA5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1" name="Picture 4" descr="http://cdn2-b.examiner.com/sites/default/files/styles/image_content_width/hash/4b/27/MIL%20on_0.jpg?itok=SBV-sY2u">
            <a:hlinkClick r:id="rId5" action="ppaction://hlinksldjump"/>
            <a:extLst>
              <a:ext uri="{FF2B5EF4-FFF2-40B4-BE49-F238E27FC236}">
                <a16:creationId xmlns:a16="http://schemas.microsoft.com/office/drawing/2014/main" id="{FD4664FA-D8BB-4196-8395-6725BC1CF7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windmill">
            <a:hlinkClick r:id="rId7" action="ppaction://hlinksldjump"/>
            <a:extLst>
              <a:ext uri="{FF2B5EF4-FFF2-40B4-BE49-F238E27FC236}">
                <a16:creationId xmlns:a16="http://schemas.microsoft.com/office/drawing/2014/main" id="{27E2DC10-0529-47E5-B1C9-362901C56F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hlinkClick r:id="rId9" action="ppaction://hlinksldjump"/>
            <a:extLst>
              <a:ext uri="{FF2B5EF4-FFF2-40B4-BE49-F238E27FC236}">
                <a16:creationId xmlns:a16="http://schemas.microsoft.com/office/drawing/2014/main" id="{B65FDEDF-C3A8-48BB-B6A5-4FC01B34CCA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https://lh4.googleusercontent.com/-JDVXt4qs_mM/Uu_bub_jnuI/AAAAAAAAtpQ/QNSessXKpxs/s912/IMG_3373a.jpg">
            <a:hlinkClick r:id="rId11" action="ppaction://hlinksldjump"/>
            <a:extLst>
              <a:ext uri="{FF2B5EF4-FFF2-40B4-BE49-F238E27FC236}">
                <a16:creationId xmlns:a16="http://schemas.microsoft.com/office/drawing/2014/main" id="{F52A99BF-B894-4483-8971-81C21F2A686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547468" y="2247933"/>
            <a:ext cx="731520" cy="449618"/>
            <a:chOff x="1160462" y="2340803"/>
            <a:chExt cx="731520" cy="449618"/>
          </a:xfrm>
        </p:grpSpPr>
        <p:pic>
          <p:nvPicPr>
            <p:cNvPr id="16"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35591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16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41483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42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3600"/>
            <a:ext cx="499785" cy="704851"/>
          </a:xfrm>
          <a:prstGeom prst="rect">
            <a:avLst/>
          </a:prstGeom>
          <a:solidFill>
            <a:schemeClr val="bg1"/>
          </a:solidFill>
          <a:ln>
            <a:noFill/>
          </a:ln>
          <a:effectLst/>
        </p:spPr>
      </p:pic>
      <p:pic>
        <p:nvPicPr>
          <p:cNvPr id="5" name="Picture 4"/>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2783624" y="5715000"/>
            <a:ext cx="1409008" cy="789584"/>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648200"/>
            <a:ext cx="1438534" cy="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99979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3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61238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71837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5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1013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y7JDsnkJiAFskNA0MmKReDqv15PGqHIQ9nomQ0PxjlXTgBk4dEZD9ZDYWlTRNVBxyLv_frMcsL2EQfqaxISmXSirv67HZv3KgLEY4QepoxAkfHxoYyBIB7Y8FTefkqlkyovun3nZ4VG_7G0VSzhxjUHjRpO7_8jayMx1ACGd3Pa8tEciAVbbBQ2gj02Ieq5aThSTDqHElzpYPjf8JYW5sofeAbz-CCvZBxprAVdXgKB7wTd5OZBRUIg9qnU4E4ewSWor44FHRTQ2pnf-Mt60vET3RsnMTsHiJIRjtb239pB3xl1SdndYxB45l3go-2PBUsIfwQ3zP8qlFUdGeFrM1y1wDsahZoupJuzVPlB89XL6jRgglEzkvcfr9SZrlmGr3_Al2Z-g2YySfhNPIYwtGKFQ6NFHEFRzmdnX5ds6UCyTN5X88tC8nVmbtDiWlcJUq4vVzYpCUJiEh42nMm_Djgsusbaawj47LdivsPrHEmx9J9ft5d9rtCl8cUeN7Qt4FUGhTSpApWxe_qAwcc7vloCFA3hMIvNizFKnUHJ0AggcYbXeRKixTsKk4ivkPsNjj4TA2dC-dptRkX3OP3iXTUAM56Z3gk_ye41l-EHXfoMjylXxoEeDS4Xtyx0SAdQukc72eJnAR9Cag_qWhmkuNJnPbkVGzWnweW2cJGiF-6Qaw8rCwFY0-FyyohamQ1BEYQhrHNzrKvp19iDtK5VV-KCDxQ9VrobpGs-146b5TkD4D8A=w1124-h843-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7"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3244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307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4413" y="0"/>
            <a:ext cx="4575175" cy="6858000"/>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1198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26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94512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50" name="Picture 2" descr="https://lh3.googleusercontent.com/S-jkfjOzclHDQbLwiDjzpqqWNOk2CCLdHiuaYv3sZdjrkkEqMVyOxJrNIz6AckIi1MxEyMAl_eYlLevuQtXWZcoj0tK-dPkiAau5s8O4PIiXLNv8mwOlB65XOrauzaWYjnRye4TQn8X4qnw4V8xaOM7Q2cvzrpvmgxJ1ZJXLQ5USh2I8ywfhg8VSc6YJ8EvhIzf-miKVd702Dp6V7mVdkNbwbbXjNJwhc-dw2JC3NctF1YCfu0i1smPfuZH9164GlX29MHc1WymHo-6gRSIGHvCunWuLsCy7lHGrJQf7S3Iks0SPNor-KQlaCN-XmClH1lvP7xzMnzJZE2BBHSrSW_CqntexN7j_C8zwNFzYDevn69vJGJsRZBY1X7ob4MVHCpNxKx0TzQckNc5C4SCnYTvjcz9BCS8TQH_6GcLIeVGusFgVT5NAJM-bU3j6DJp08Pol3AYBXnKm5ApfyCilIACyvtsSxRJLIgjJL499776yZpoUB7UTxJmsNcx3qJHwo1aZjmcYPD0rwepo2eSfQuB5S4HAqgk9-_otQTw3KEO0FtesUcb8M3Iemk1-IWAR3g3aCl_2wjucfn4Ks4mtQQJ_towdWxiSzRFhve63Ina8vPhSnSHVm7v3b9ECM6AqVlqmzxZH3tR-vCuMKSSHP2RhCVFo5YPGVYJPGExO69nRP_aKh-CunEBCcC3mP22DK6uQUH0x8wGlB9bTvMfoJ-wIO-5AEhW2uYkW5XHQ3iZNOy0=w633-h843-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51414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4498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26bl"/>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86066135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Three ideas…</a:t>
            </a:r>
          </a:p>
        </p:txBody>
      </p:sp>
      <p:sp>
        <p:nvSpPr>
          <p:cNvPr id="4" name="Content Placeholder 3"/>
          <p:cNvSpPr>
            <a:spLocks noGrp="1"/>
          </p:cNvSpPr>
          <p:nvPr>
            <p:ph idx="1"/>
          </p:nvPr>
        </p:nvSpPr>
        <p:spPr/>
        <p:txBody>
          <a:bodyPr/>
          <a:lstStyle/>
          <a:p>
            <a:r>
              <a:rPr lang="en-US" dirty="0"/>
              <a:t>Evolution – Iteration – </a:t>
            </a:r>
            <a:r>
              <a:rPr lang="en-US" b="1" dirty="0"/>
              <a:t>Mistakes</a:t>
            </a:r>
            <a:r>
              <a:rPr lang="en-US" dirty="0"/>
              <a:t> - Learning</a:t>
            </a:r>
          </a:p>
          <a:p>
            <a:r>
              <a:rPr lang="en-US" dirty="0" smtClean="0"/>
              <a:t>Water treatment is about the complex interactions between </a:t>
            </a:r>
            <a:r>
              <a:rPr lang="en-US" dirty="0"/>
              <a:t>fluids, particles, and </a:t>
            </a:r>
            <a:r>
              <a:rPr lang="en-US" b="1" dirty="0" smtClean="0"/>
              <a:t>geometry </a:t>
            </a:r>
            <a:r>
              <a:rPr lang="en-US" dirty="0" smtClean="0"/>
              <a:t>(beyond rectangular tanks!)</a:t>
            </a:r>
            <a:endParaRPr lang="en-US" dirty="0"/>
          </a:p>
          <a:p>
            <a:r>
              <a:rPr lang="en-US" dirty="0" smtClean="0"/>
              <a:t>Success requires understanding the </a:t>
            </a:r>
            <a:r>
              <a:rPr lang="en-US" dirty="0"/>
              <a:t>details! </a:t>
            </a:r>
            <a:endParaRPr lang="en-US" dirty="0" smtClean="0"/>
          </a:p>
          <a:p>
            <a:pPr lvl="1"/>
            <a:r>
              <a:rPr lang="en-US" dirty="0" smtClean="0"/>
              <a:t>Density </a:t>
            </a:r>
            <a:r>
              <a:rPr lang="en-US" dirty="0"/>
              <a:t>currents caused by temperature change</a:t>
            </a:r>
          </a:p>
          <a:p>
            <a:pPr lvl="1"/>
            <a:r>
              <a:rPr lang="en-US" dirty="0"/>
              <a:t>Flow distribution to reduce mean </a:t>
            </a:r>
            <a:r>
              <a:rPr lang="en-US" dirty="0" smtClean="0"/>
              <a:t>currents</a:t>
            </a:r>
          </a:p>
          <a:p>
            <a:pPr lvl="1"/>
            <a:r>
              <a:rPr lang="en-US" dirty="0" smtClean="0"/>
              <a:t>A roof to protect operators and the plant</a:t>
            </a:r>
            <a:endParaRPr lang="en-US" dirty="0"/>
          </a:p>
          <a:p>
            <a:pPr lvl="1"/>
            <a:endParaRPr lang="en-US" dirty="0"/>
          </a:p>
        </p:txBody>
      </p:sp>
    </p:spTree>
    <p:extLst>
      <p:ext uri="{BB962C8B-B14F-4D97-AF65-F5344CB8AC3E}">
        <p14:creationId xmlns:p14="http://schemas.microsoft.com/office/powerpoint/2010/main" val="209604849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85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6743700" y="2286000"/>
            <a:ext cx="1691938" cy="369332"/>
          </a:xfrm>
          <a:prstGeom prst="rect">
            <a:avLst/>
          </a:prstGeom>
          <a:noFill/>
        </p:spPr>
        <p:txBody>
          <a:bodyPr wrap="none" rtlCol="0">
            <a:spAutoFit/>
          </a:bodyPr>
          <a:lstStyle/>
          <a:p>
            <a:r>
              <a:rPr lang="en-US" dirty="0" err="1">
                <a:solidFill>
                  <a:schemeClr val="bg1"/>
                </a:solidFill>
                <a:latin typeface="+mn-lt"/>
              </a:rPr>
              <a:t>Sed</a:t>
            </a:r>
            <a:r>
              <a:rPr lang="en-US" dirty="0">
                <a:solidFill>
                  <a:schemeClr val="bg1"/>
                </a:solidFill>
                <a:latin typeface="+mn-lt"/>
              </a:rPr>
              <a:t> tank drains!</a:t>
            </a:r>
          </a:p>
        </p:txBody>
      </p:sp>
      <p:cxnSp>
        <p:nvCxnSpPr>
          <p:cNvPr id="6" name="Straight Arrow Connector 5"/>
          <p:cNvCxnSpPr>
            <a:stCxn id="4" idx="3"/>
          </p:cNvCxnSpPr>
          <p:nvPr/>
        </p:nvCxnSpPr>
        <p:spPr>
          <a:xfrm>
            <a:off x="8435638" y="2470666"/>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38377" y="3081337"/>
            <a:ext cx="1842171" cy="369332"/>
          </a:xfrm>
          <a:prstGeom prst="rect">
            <a:avLst/>
          </a:prstGeom>
          <a:noFill/>
        </p:spPr>
        <p:txBody>
          <a:bodyPr wrap="none" rtlCol="0">
            <a:spAutoFit/>
          </a:bodyPr>
          <a:lstStyle/>
          <a:p>
            <a:r>
              <a:rPr lang="en-US" dirty="0" smtClean="0">
                <a:solidFill>
                  <a:schemeClr val="bg1"/>
                </a:solidFill>
                <a:latin typeface="+mn-lt"/>
              </a:rPr>
              <a:t>Backwash water!</a:t>
            </a:r>
            <a:endParaRPr lang="en-US" dirty="0">
              <a:solidFill>
                <a:schemeClr val="bg1"/>
              </a:solidFill>
              <a:latin typeface="+mn-lt"/>
            </a:endParaRPr>
          </a:p>
        </p:txBody>
      </p:sp>
      <p:cxnSp>
        <p:nvCxnSpPr>
          <p:cNvPr id="8" name="Straight Arrow Connector 7"/>
          <p:cNvCxnSpPr/>
          <p:nvPr/>
        </p:nvCxnSpPr>
        <p:spPr>
          <a:xfrm>
            <a:off x="8183317" y="3266003"/>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01529" y="4246006"/>
            <a:ext cx="1872629" cy="369332"/>
          </a:xfrm>
          <a:prstGeom prst="rect">
            <a:avLst/>
          </a:prstGeom>
          <a:noFill/>
        </p:spPr>
        <p:txBody>
          <a:bodyPr wrap="none" rtlCol="0">
            <a:spAutoFit/>
          </a:bodyPr>
          <a:lstStyle/>
          <a:p>
            <a:r>
              <a:rPr lang="en-US" dirty="0" smtClean="0">
                <a:solidFill>
                  <a:schemeClr val="bg1"/>
                </a:solidFill>
                <a:latin typeface="+mn-lt"/>
              </a:rPr>
              <a:t>Filter Pipe </a:t>
            </a:r>
            <a:r>
              <a:rPr lang="en-US" dirty="0" err="1" smtClean="0">
                <a:solidFill>
                  <a:schemeClr val="bg1"/>
                </a:solidFill>
                <a:latin typeface="+mn-lt"/>
              </a:rPr>
              <a:t>Gallary</a:t>
            </a:r>
            <a:endParaRPr lang="en-US" dirty="0">
              <a:solidFill>
                <a:schemeClr val="bg1"/>
              </a:solidFill>
              <a:latin typeface="+mn-lt"/>
            </a:endParaRPr>
          </a:p>
        </p:txBody>
      </p:sp>
      <p:sp>
        <p:nvSpPr>
          <p:cNvPr id="10" name="TextBox 9"/>
          <p:cNvSpPr txBox="1"/>
          <p:nvPr/>
        </p:nvSpPr>
        <p:spPr>
          <a:xfrm>
            <a:off x="2895600" y="3962400"/>
            <a:ext cx="936475" cy="369332"/>
          </a:xfrm>
          <a:prstGeom prst="rect">
            <a:avLst/>
          </a:prstGeom>
          <a:noFill/>
        </p:spPr>
        <p:txBody>
          <a:bodyPr wrap="none" rtlCol="0">
            <a:spAutoFit/>
          </a:bodyPr>
          <a:lstStyle/>
          <a:p>
            <a:r>
              <a:rPr lang="en-US" dirty="0" smtClean="0">
                <a:solidFill>
                  <a:schemeClr val="bg1"/>
                </a:solidFill>
                <a:latin typeface="+mn-lt"/>
              </a:rPr>
              <a:t>2 Filters</a:t>
            </a:r>
            <a:endParaRPr lang="en-US" dirty="0">
              <a:solidFill>
                <a:schemeClr val="bg1"/>
              </a:solidFill>
              <a:latin typeface="+mn-lt"/>
            </a:endParaRPr>
          </a:p>
        </p:txBody>
      </p:sp>
      <p:sp>
        <p:nvSpPr>
          <p:cNvPr id="11" name="TextBox 10"/>
          <p:cNvSpPr txBox="1"/>
          <p:nvPr/>
        </p:nvSpPr>
        <p:spPr>
          <a:xfrm>
            <a:off x="6588610" y="1982271"/>
            <a:ext cx="1550424" cy="369332"/>
          </a:xfrm>
          <a:prstGeom prst="rect">
            <a:avLst/>
          </a:prstGeom>
          <a:noFill/>
        </p:spPr>
        <p:txBody>
          <a:bodyPr wrap="none" rtlCol="0">
            <a:spAutoFit/>
          </a:bodyPr>
          <a:lstStyle/>
          <a:p>
            <a:r>
              <a:rPr lang="en-US" dirty="0" smtClean="0">
                <a:solidFill>
                  <a:schemeClr val="bg1"/>
                </a:solidFill>
                <a:latin typeface="+mn-lt"/>
              </a:rPr>
              <a:t>Sludge drains</a:t>
            </a:r>
            <a:r>
              <a:rPr lang="en-US" dirty="0">
                <a:solidFill>
                  <a:schemeClr val="bg1"/>
                </a:solidFill>
                <a:latin typeface="+mn-lt"/>
              </a:rPr>
              <a:t>!</a:t>
            </a:r>
          </a:p>
        </p:txBody>
      </p:sp>
      <p:cxnSp>
        <p:nvCxnSpPr>
          <p:cNvPr id="12" name="Straight Arrow Connector 11"/>
          <p:cNvCxnSpPr>
            <a:stCxn id="11" idx="3"/>
          </p:cNvCxnSpPr>
          <p:nvPr/>
        </p:nvCxnSpPr>
        <p:spPr>
          <a:xfrm flipV="1">
            <a:off x="8139034" y="2015073"/>
            <a:ext cx="137754" cy="15186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024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931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0" y="3276600"/>
            <a:ext cx="683200" cy="369332"/>
          </a:xfrm>
          <a:prstGeom prst="rect">
            <a:avLst/>
          </a:prstGeom>
          <a:noFill/>
        </p:spPr>
        <p:txBody>
          <a:bodyPr wrap="none" rtlCol="0">
            <a:spAutoFit/>
          </a:bodyPr>
          <a:lstStyle/>
          <a:p>
            <a:r>
              <a:rPr lang="en-US" dirty="0" smtClean="0">
                <a:solidFill>
                  <a:schemeClr val="bg1"/>
                </a:solidFill>
              </a:rPr>
              <a:t>Filter</a:t>
            </a:r>
            <a:endParaRPr lang="en-US" dirty="0">
              <a:solidFill>
                <a:schemeClr val="bg1"/>
              </a:solidFill>
            </a:endParaRPr>
          </a:p>
        </p:txBody>
      </p:sp>
      <p:sp>
        <p:nvSpPr>
          <p:cNvPr id="5" name="TextBox 4"/>
          <p:cNvSpPr txBox="1"/>
          <p:nvPr/>
        </p:nvSpPr>
        <p:spPr>
          <a:xfrm>
            <a:off x="3276600" y="3289540"/>
            <a:ext cx="762000" cy="646331"/>
          </a:xfrm>
          <a:prstGeom prst="rect">
            <a:avLst/>
          </a:prstGeom>
          <a:noFill/>
        </p:spPr>
        <p:txBody>
          <a:bodyPr wrap="square" rtlCol="0">
            <a:spAutoFit/>
          </a:bodyPr>
          <a:lstStyle/>
          <a:p>
            <a:r>
              <a:rPr lang="en-US" dirty="0" smtClean="0">
                <a:solidFill>
                  <a:schemeClr val="bg1"/>
                </a:solidFill>
              </a:rPr>
              <a:t>Filter Inlet</a:t>
            </a:r>
            <a:endParaRPr lang="en-US" dirty="0">
              <a:solidFill>
                <a:schemeClr val="bg1"/>
              </a:solidFill>
            </a:endParaRPr>
          </a:p>
        </p:txBody>
      </p:sp>
      <p:sp>
        <p:nvSpPr>
          <p:cNvPr id="6" name="TextBox 5"/>
          <p:cNvSpPr txBox="1"/>
          <p:nvPr/>
        </p:nvSpPr>
        <p:spPr>
          <a:xfrm rot="17771144">
            <a:off x="1556133" y="4029938"/>
            <a:ext cx="1842007" cy="461665"/>
          </a:xfrm>
          <a:prstGeom prst="rect">
            <a:avLst/>
          </a:prstGeom>
          <a:noFill/>
        </p:spPr>
        <p:txBody>
          <a:bodyPr wrap="square" rtlCol="0">
            <a:spAutoFit/>
          </a:bodyPr>
          <a:lstStyle/>
          <a:p>
            <a:r>
              <a:rPr lang="en-US" sz="2400" dirty="0" smtClean="0">
                <a:solidFill>
                  <a:schemeClr val="bg1"/>
                </a:solidFill>
              </a:rPr>
              <a:t>Filter Outlet</a:t>
            </a:r>
            <a:endParaRPr lang="en-US" sz="2400" dirty="0">
              <a:solidFill>
                <a:schemeClr val="bg1"/>
              </a:solidFill>
            </a:endParaRPr>
          </a:p>
        </p:txBody>
      </p:sp>
      <p:sp>
        <p:nvSpPr>
          <p:cNvPr id="7" name="TextBox 6"/>
          <p:cNvSpPr txBox="1"/>
          <p:nvPr/>
        </p:nvSpPr>
        <p:spPr>
          <a:xfrm>
            <a:off x="6553200" y="3022788"/>
            <a:ext cx="1371600" cy="1569660"/>
          </a:xfrm>
          <a:prstGeom prst="rect">
            <a:avLst/>
          </a:prstGeom>
          <a:noFill/>
        </p:spPr>
        <p:txBody>
          <a:bodyPr wrap="square" rtlCol="0">
            <a:spAutoFit/>
          </a:bodyPr>
          <a:lstStyle/>
          <a:p>
            <a:r>
              <a:rPr lang="en-US" sz="2400" dirty="0" err="1" smtClean="0"/>
              <a:t>Sed</a:t>
            </a:r>
            <a:r>
              <a:rPr lang="en-US" sz="2400" dirty="0" smtClean="0"/>
              <a:t> tank</a:t>
            </a:r>
          </a:p>
          <a:p>
            <a:r>
              <a:rPr lang="en-US" sz="2400" dirty="0" smtClean="0"/>
              <a:t>Inlet and outlet channels</a:t>
            </a:r>
            <a:endParaRPr lang="en-US" sz="2400" dirty="0"/>
          </a:p>
        </p:txBody>
      </p:sp>
      <p:sp>
        <p:nvSpPr>
          <p:cNvPr id="10" name="TextBox 9"/>
          <p:cNvSpPr txBox="1"/>
          <p:nvPr/>
        </p:nvSpPr>
        <p:spPr>
          <a:xfrm>
            <a:off x="7788715" y="2078311"/>
            <a:ext cx="1128835" cy="369332"/>
          </a:xfrm>
          <a:prstGeom prst="rect">
            <a:avLst/>
          </a:prstGeom>
          <a:noFill/>
        </p:spPr>
        <p:txBody>
          <a:bodyPr wrap="none" rtlCol="0">
            <a:spAutoFit/>
          </a:bodyPr>
          <a:lstStyle/>
          <a:p>
            <a:r>
              <a:rPr lang="en-US" dirty="0" err="1" smtClean="0">
                <a:solidFill>
                  <a:schemeClr val="bg1"/>
                </a:solidFill>
              </a:rPr>
              <a:t>Sed</a:t>
            </a:r>
            <a:r>
              <a:rPr lang="en-US" dirty="0" smtClean="0">
                <a:solidFill>
                  <a:schemeClr val="bg1"/>
                </a:solidFill>
              </a:rPr>
              <a:t> tanks</a:t>
            </a:r>
            <a:endParaRPr lang="en-US" dirty="0">
              <a:solidFill>
                <a:schemeClr val="bg1"/>
              </a:solidFill>
            </a:endParaRPr>
          </a:p>
        </p:txBody>
      </p:sp>
    </p:spTree>
    <p:extLst>
      <p:ext uri="{BB962C8B-B14F-4D97-AF65-F5344CB8AC3E}">
        <p14:creationId xmlns:p14="http://schemas.microsoft.com/office/powerpoint/2010/main" val="388407742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22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1755200" y="2895600"/>
            <a:ext cx="779381" cy="369332"/>
          </a:xfrm>
          <a:prstGeom prst="rect">
            <a:avLst/>
          </a:prstGeom>
          <a:noFill/>
        </p:spPr>
        <p:txBody>
          <a:bodyPr wrap="none" rtlCol="0">
            <a:spAutoFit/>
          </a:bodyPr>
          <a:lstStyle/>
          <a:p>
            <a:r>
              <a:rPr lang="en-US" dirty="0" smtClean="0">
                <a:solidFill>
                  <a:schemeClr val="bg1"/>
                </a:solidFill>
              </a:rPr>
              <a:t>Filters</a:t>
            </a:r>
            <a:endParaRPr lang="en-US" dirty="0">
              <a:solidFill>
                <a:schemeClr val="bg1"/>
              </a:solidFill>
            </a:endParaRPr>
          </a:p>
        </p:txBody>
      </p:sp>
      <p:sp>
        <p:nvSpPr>
          <p:cNvPr id="5" name="TextBox 4"/>
          <p:cNvSpPr txBox="1"/>
          <p:nvPr/>
        </p:nvSpPr>
        <p:spPr>
          <a:xfrm>
            <a:off x="6289828" y="1862111"/>
            <a:ext cx="762000" cy="646331"/>
          </a:xfrm>
          <a:prstGeom prst="rect">
            <a:avLst/>
          </a:prstGeom>
          <a:noFill/>
        </p:spPr>
        <p:txBody>
          <a:bodyPr wrap="square" rtlCol="0">
            <a:spAutoFit/>
          </a:bodyPr>
          <a:lstStyle/>
          <a:p>
            <a:r>
              <a:rPr lang="en-US" dirty="0" smtClean="0">
                <a:solidFill>
                  <a:schemeClr val="bg1"/>
                </a:solidFill>
              </a:rPr>
              <a:t>Filter Inlet</a:t>
            </a:r>
            <a:endParaRPr lang="en-US" dirty="0">
              <a:solidFill>
                <a:schemeClr val="bg1"/>
              </a:solidFill>
            </a:endParaRPr>
          </a:p>
        </p:txBody>
      </p:sp>
      <p:sp>
        <p:nvSpPr>
          <p:cNvPr id="6" name="TextBox 5"/>
          <p:cNvSpPr txBox="1"/>
          <p:nvPr/>
        </p:nvSpPr>
        <p:spPr>
          <a:xfrm rot="16026057">
            <a:off x="4569361" y="2602509"/>
            <a:ext cx="1842007" cy="461665"/>
          </a:xfrm>
          <a:prstGeom prst="rect">
            <a:avLst/>
          </a:prstGeom>
          <a:noFill/>
        </p:spPr>
        <p:txBody>
          <a:bodyPr wrap="square" rtlCol="0">
            <a:spAutoFit/>
          </a:bodyPr>
          <a:lstStyle/>
          <a:p>
            <a:r>
              <a:rPr lang="en-US" sz="2400" dirty="0" smtClean="0">
                <a:solidFill>
                  <a:schemeClr val="bg1"/>
                </a:solidFill>
              </a:rPr>
              <a:t>Filter Outlet</a:t>
            </a:r>
            <a:endParaRPr lang="en-US" sz="2400" dirty="0">
              <a:solidFill>
                <a:schemeClr val="bg1"/>
              </a:solidFill>
            </a:endParaRPr>
          </a:p>
        </p:txBody>
      </p:sp>
    </p:spTree>
    <p:extLst>
      <p:ext uri="{BB962C8B-B14F-4D97-AF65-F5344CB8AC3E}">
        <p14:creationId xmlns:p14="http://schemas.microsoft.com/office/powerpoint/2010/main" val="427902337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58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rot="16200000">
            <a:off x="2442684" y="2640382"/>
            <a:ext cx="2799164" cy="523220"/>
          </a:xfrm>
          <a:prstGeom prst="rect">
            <a:avLst/>
          </a:prstGeom>
          <a:noFill/>
        </p:spPr>
        <p:txBody>
          <a:bodyPr wrap="none" rtlCol="0">
            <a:spAutoFit/>
          </a:bodyPr>
          <a:lstStyle/>
          <a:p>
            <a:r>
              <a:rPr lang="en-US" sz="2800" dirty="0" smtClean="0"/>
              <a:t>Backwash siphon</a:t>
            </a:r>
            <a:endParaRPr lang="en-US" sz="2800" dirty="0"/>
          </a:p>
        </p:txBody>
      </p:sp>
      <p:sp>
        <p:nvSpPr>
          <p:cNvPr id="5" name="TextBox 4"/>
          <p:cNvSpPr txBox="1"/>
          <p:nvPr/>
        </p:nvSpPr>
        <p:spPr>
          <a:xfrm rot="16418870">
            <a:off x="4119828" y="2623128"/>
            <a:ext cx="2799164" cy="523220"/>
          </a:xfrm>
          <a:prstGeom prst="rect">
            <a:avLst/>
          </a:prstGeom>
          <a:noFill/>
        </p:spPr>
        <p:txBody>
          <a:bodyPr wrap="none" rtlCol="0">
            <a:spAutoFit/>
          </a:bodyPr>
          <a:lstStyle/>
          <a:p>
            <a:r>
              <a:rPr lang="en-US" sz="2800" dirty="0" smtClean="0"/>
              <a:t>Backwash siphon</a:t>
            </a:r>
            <a:endParaRPr lang="en-US" sz="2800" dirty="0"/>
          </a:p>
        </p:txBody>
      </p:sp>
      <p:cxnSp>
        <p:nvCxnSpPr>
          <p:cNvPr id="7" name="Straight Arrow Connector 6"/>
          <p:cNvCxnSpPr/>
          <p:nvPr/>
        </p:nvCxnSpPr>
        <p:spPr>
          <a:xfrm>
            <a:off x="3886200" y="1014147"/>
            <a:ext cx="0" cy="45720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638800" y="1005824"/>
            <a:ext cx="30343" cy="473845"/>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18761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68344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3278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350328106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4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9700"/>
            <a:ext cx="9144000" cy="6057900"/>
          </a:xfrm>
          <a:prstGeom prst="rect">
            <a:avLst/>
          </a:prstGeom>
          <a:noFill/>
          <a:ln>
            <a:noFill/>
          </a:ln>
        </p:spPr>
      </p:pic>
      <p:sp>
        <p:nvSpPr>
          <p:cNvPr id="3" name="TextBox 2"/>
          <p:cNvSpPr txBox="1"/>
          <p:nvPr/>
        </p:nvSpPr>
        <p:spPr>
          <a:xfrm rot="350238">
            <a:off x="1057868" y="2227609"/>
            <a:ext cx="2448926" cy="2246769"/>
          </a:xfrm>
          <a:prstGeom prst="rect">
            <a:avLst/>
          </a:prstGeom>
          <a:noFill/>
        </p:spPr>
        <p:txBody>
          <a:bodyPr wrap="square" rtlCol="0">
            <a:spAutoFit/>
          </a:bodyPr>
          <a:lstStyle/>
          <a:p>
            <a:r>
              <a:rPr lang="en-US" sz="2800" dirty="0">
                <a:latin typeface="+mn-lt"/>
              </a:rPr>
              <a:t>Flocculated water </a:t>
            </a:r>
          </a:p>
          <a:p>
            <a:r>
              <a:rPr lang="en-US" sz="2800" dirty="0"/>
              <a:t>e</a:t>
            </a:r>
            <a:r>
              <a:rPr lang="en-US" sz="2800" dirty="0">
                <a:latin typeface="+mn-lt"/>
              </a:rPr>
              <a:t>ntering the sedimentation </a:t>
            </a:r>
            <a:r>
              <a:rPr lang="en-US" sz="2800" dirty="0"/>
              <a:t>t</a:t>
            </a:r>
            <a:r>
              <a:rPr lang="en-US" sz="2800" dirty="0">
                <a:latin typeface="+mn-lt"/>
              </a:rPr>
              <a:t>ank</a:t>
            </a:r>
          </a:p>
        </p:txBody>
      </p:sp>
      <p:sp>
        <p:nvSpPr>
          <p:cNvPr id="4" name="TextBox 3"/>
          <p:cNvSpPr txBox="1"/>
          <p:nvPr/>
        </p:nvSpPr>
        <p:spPr>
          <a:xfrm>
            <a:off x="7086600" y="2341746"/>
            <a:ext cx="1295400" cy="954107"/>
          </a:xfrm>
          <a:prstGeom prst="rect">
            <a:avLst/>
          </a:prstGeom>
          <a:noFill/>
        </p:spPr>
        <p:txBody>
          <a:bodyPr wrap="square" rtlCol="0">
            <a:spAutoFit/>
          </a:bodyPr>
          <a:lstStyle/>
          <a:p>
            <a:r>
              <a:rPr lang="en-US" sz="2800" dirty="0">
                <a:latin typeface="+mn-lt"/>
              </a:rPr>
              <a:t>Settled water</a:t>
            </a:r>
          </a:p>
        </p:txBody>
      </p:sp>
      <p:cxnSp>
        <p:nvCxnSpPr>
          <p:cNvPr id="6" name="Straight Arrow Connector 5"/>
          <p:cNvCxnSpPr/>
          <p:nvPr/>
        </p:nvCxnSpPr>
        <p:spPr>
          <a:xfrm flipH="1">
            <a:off x="6096000" y="2818799"/>
            <a:ext cx="990600" cy="5340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2" descr="https://lh6.googleusercontent.com/-khPS_1Dx_mg/U4yW6v-TlHI/AAAAAAAAuoU/JOmPFiBzZcY/s800/IMG_3891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736" y="-28575"/>
            <a:ext cx="1425778" cy="14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4229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FC31D89C-DE2D-4949-A642-35D70303BE2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b="1" dirty="0"/>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13041660-72B1-46FF-A916-4DEE05FDD917}"/>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DBD93A4D-FDE9-4AE8-B6B6-2B17D06C53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123EFB7B-1B58-4067-9563-55498E43FC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894AE154-40DC-41E9-A7D3-9ACC70A2DC5A}"/>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3FA5DCDE-3AE7-4EBF-9D70-9A60C86CC67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837441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a:t>
            </a:r>
            <a:r>
              <a:rPr lang="en-US" dirty="0"/>
              <a:t>Key </a:t>
            </a:r>
            <a:r>
              <a:rPr lang="en-US" dirty="0" smtClean="0"/>
              <a:t>Ideas</a:t>
            </a:r>
            <a:endParaRPr lang="en-US" dirty="0"/>
          </a:p>
        </p:txBody>
      </p:sp>
      <p:sp>
        <p:nvSpPr>
          <p:cNvPr id="3" name="Content Placeholder 2"/>
          <p:cNvSpPr>
            <a:spLocks noGrp="1"/>
          </p:cNvSpPr>
          <p:nvPr>
            <p:ph idx="1"/>
          </p:nvPr>
        </p:nvSpPr>
        <p:spPr/>
        <p:txBody>
          <a:bodyPr/>
          <a:lstStyle/>
          <a:p>
            <a:r>
              <a:rPr lang="en-US" dirty="0"/>
              <a:t>AguaClara is </a:t>
            </a:r>
            <a:r>
              <a:rPr lang="en-US" b="1" dirty="0"/>
              <a:t>open source </a:t>
            </a:r>
            <a:r>
              <a:rPr lang="en-US" dirty="0"/>
              <a:t>engineering: </a:t>
            </a:r>
          </a:p>
          <a:p>
            <a:pPr lvl="1"/>
            <a:r>
              <a:rPr lang="en-US" dirty="0"/>
              <a:t>Many inventions, </a:t>
            </a:r>
            <a:r>
              <a:rPr lang="en-US" b="1" dirty="0"/>
              <a:t>ZERO patents</a:t>
            </a:r>
          </a:p>
          <a:p>
            <a:pPr lvl="1"/>
            <a:r>
              <a:rPr lang="en-US" dirty="0"/>
              <a:t>Our technologies are described on our website and published in the literature. </a:t>
            </a:r>
          </a:p>
          <a:p>
            <a:pPr lvl="1"/>
            <a:r>
              <a:rPr lang="en-US" dirty="0"/>
              <a:t>Our </a:t>
            </a:r>
            <a:r>
              <a:rPr lang="en-US" dirty="0">
                <a:hlinkClick r:id="rId3"/>
              </a:rPr>
              <a:t>example designs are available on the web</a:t>
            </a:r>
            <a:r>
              <a:rPr lang="en-US" dirty="0"/>
              <a:t>! </a:t>
            </a:r>
          </a:p>
          <a:p>
            <a:r>
              <a:rPr lang="en-US" dirty="0"/>
              <a:t>Our technologies </a:t>
            </a:r>
            <a:r>
              <a:rPr lang="en-US" b="1" dirty="0"/>
              <a:t>use ZERO electricity </a:t>
            </a:r>
            <a:r>
              <a:rPr lang="en-US" dirty="0"/>
              <a:t>(except for batteries in the </a:t>
            </a:r>
            <a:r>
              <a:rPr lang="en-US" dirty="0" err="1"/>
              <a:t>turbidimeters</a:t>
            </a:r>
            <a:r>
              <a:rPr lang="en-US" dirty="0" smtClean="0"/>
              <a:t>)</a:t>
            </a:r>
          </a:p>
          <a:p>
            <a:r>
              <a:rPr lang="en-US" dirty="0" smtClean="0"/>
              <a:t>Our innovation is based on </a:t>
            </a:r>
            <a:r>
              <a:rPr lang="en-US" b="1" dirty="0" smtClean="0"/>
              <a:t>feedback</a:t>
            </a:r>
            <a:r>
              <a:rPr lang="en-US" dirty="0" smtClean="0"/>
              <a:t> and ongoing connections with plant operators</a:t>
            </a:r>
            <a:endParaRPr lang="en-US" dirty="0"/>
          </a:p>
        </p:txBody>
      </p:sp>
    </p:spTree>
    <p:extLst>
      <p:ext uri="{BB962C8B-B14F-4D97-AF65-F5344CB8AC3E}">
        <p14:creationId xmlns:p14="http://schemas.microsoft.com/office/powerpoint/2010/main" val="353807478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Inventing Perfection</a:t>
            </a:r>
          </a:p>
        </p:txBody>
      </p:sp>
      <p:sp>
        <p:nvSpPr>
          <p:cNvPr id="3" name="Content Placeholder 2"/>
          <p:cNvSpPr>
            <a:spLocks noGrp="1"/>
          </p:cNvSpPr>
          <p:nvPr>
            <p:ph idx="1"/>
          </p:nvPr>
        </p:nvSpPr>
        <p:spPr>
          <a:xfrm>
            <a:off x="228600" y="1600200"/>
            <a:ext cx="8229600" cy="4525963"/>
          </a:xfrm>
        </p:spPr>
        <p:txBody>
          <a:bodyPr/>
          <a:lstStyle/>
          <a:p>
            <a:r>
              <a:rPr lang="en-US" i="1" dirty="0"/>
              <a:t>“Furthermore, as the full scale plant is already in operation, the need for further design changes is not clear.”</a:t>
            </a:r>
            <a:br>
              <a:rPr lang="en-US" i="1" dirty="0"/>
            </a:br>
            <a:r>
              <a:rPr lang="en-US" i="1" dirty="0"/>
              <a:t>			-(Anonymous Reviewer)</a:t>
            </a:r>
          </a:p>
          <a:p>
            <a:r>
              <a:rPr lang="en-US" i="1" dirty="0"/>
              <a:t>Ideas spring fully formed </a:t>
            </a:r>
            <a:br>
              <a:rPr lang="en-US" i="1" dirty="0"/>
            </a:br>
            <a:r>
              <a:rPr lang="en-US" i="1" dirty="0"/>
              <a:t>from their creator’s mind?</a:t>
            </a:r>
          </a:p>
          <a:p>
            <a:r>
              <a:rPr lang="en-US" dirty="0"/>
              <a:t>Athena leaped from Zeus's </a:t>
            </a:r>
            <a:br>
              <a:rPr lang="en-US" dirty="0"/>
            </a:br>
            <a:r>
              <a:rPr lang="en-US" dirty="0"/>
              <a:t>head, fully grown and armed</a:t>
            </a:r>
          </a:p>
          <a:p>
            <a:endParaRPr lang="en-US" i="1" dirty="0"/>
          </a:p>
          <a:p>
            <a:endParaRPr lang="en-US" dirty="0"/>
          </a:p>
          <a:p>
            <a:endParaRPr lang="en-US" dirty="0"/>
          </a:p>
        </p:txBody>
      </p:sp>
      <p:sp>
        <p:nvSpPr>
          <p:cNvPr id="4" name="TextBox 3"/>
          <p:cNvSpPr txBox="1"/>
          <p:nvPr/>
        </p:nvSpPr>
        <p:spPr>
          <a:xfrm>
            <a:off x="685800" y="6248400"/>
            <a:ext cx="5667705" cy="461665"/>
          </a:xfrm>
          <a:prstGeom prst="rect">
            <a:avLst/>
          </a:prstGeom>
          <a:noFill/>
        </p:spPr>
        <p:txBody>
          <a:bodyPr wrap="none" rtlCol="0">
            <a:spAutoFit/>
          </a:bodyPr>
          <a:lstStyle/>
          <a:p>
            <a:r>
              <a:rPr lang="en-US" sz="2400" dirty="0">
                <a:hlinkClick r:id="rId3"/>
              </a:rPr>
              <a:t>http://designserver.cee.cornell.edu/Designs</a:t>
            </a:r>
            <a:endParaRPr lang="en-US" sz="2400" dirty="0">
              <a:latin typeface="+mn-lt"/>
            </a:endParaRPr>
          </a:p>
        </p:txBody>
      </p:sp>
      <p:pic>
        <p:nvPicPr>
          <p:cNvPr id="143362" name="Picture 2" descr="Birth of Athena from the head of Zeus, with Hephaestus | Greek vase, Athenian black figure kylix"/>
          <p:cNvPicPr>
            <a:picLocks noChangeAspect="1" noChangeArrowheads="1"/>
          </p:cNvPicPr>
          <p:nvPr/>
        </p:nvPicPr>
        <p:blipFill>
          <a:blip r:embed="rId4" cstate="print"/>
          <a:srcRect/>
          <a:stretch>
            <a:fillRect/>
          </a:stretch>
        </p:blipFill>
        <p:spPr bwMode="auto">
          <a:xfrm>
            <a:off x="5704300" y="3733800"/>
            <a:ext cx="3287299" cy="2299133"/>
          </a:xfrm>
          <a:prstGeom prst="rect">
            <a:avLst/>
          </a:prstGeom>
          <a:noFill/>
        </p:spPr>
      </p:pic>
    </p:spTree>
    <p:extLst>
      <p:ext uri="{BB962C8B-B14F-4D97-AF65-F5344CB8AC3E}">
        <p14:creationId xmlns:p14="http://schemas.microsoft.com/office/powerpoint/2010/main" val="210361684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Resilience</a:t>
            </a:r>
            <a:endParaRPr lang="en-US" dirty="0"/>
          </a:p>
        </p:txBody>
      </p:sp>
      <p:sp>
        <p:nvSpPr>
          <p:cNvPr id="3" name="Content Placeholder 2"/>
          <p:cNvSpPr>
            <a:spLocks noGrp="1"/>
          </p:cNvSpPr>
          <p:nvPr>
            <p:ph idx="1"/>
          </p:nvPr>
        </p:nvSpPr>
        <p:spPr/>
        <p:txBody>
          <a:bodyPr/>
          <a:lstStyle/>
          <a:p>
            <a:r>
              <a:rPr lang="en-US" dirty="0" smtClean="0"/>
              <a:t>We sometimes make the mistake of designing for steady state and forgetting about startup (NYC blackout in 1977</a:t>
            </a:r>
          </a:p>
          <a:p>
            <a:r>
              <a:rPr lang="en-US" dirty="0" smtClean="0"/>
              <a:t>The USA has had stability for decades</a:t>
            </a:r>
          </a:p>
          <a:p>
            <a:pPr lvl="1"/>
            <a:r>
              <a:rPr lang="en-US" dirty="0" smtClean="0"/>
              <a:t>Climate change is changing that</a:t>
            </a:r>
          </a:p>
          <a:p>
            <a:pPr lvl="1"/>
            <a:r>
              <a:rPr lang="en-US" dirty="0" smtClean="0"/>
              <a:t>A breakdown in global trade could block replacement parts</a:t>
            </a:r>
          </a:p>
          <a:p>
            <a:r>
              <a:rPr lang="en-US" dirty="0" smtClean="0"/>
              <a:t>Water supply is critical infrastructure and should be designed for resilience and rapid recovery after a disaster</a:t>
            </a:r>
          </a:p>
          <a:p>
            <a:endParaRPr lang="en-US" dirty="0"/>
          </a:p>
        </p:txBody>
      </p:sp>
    </p:spTree>
    <p:extLst>
      <p:ext uri="{BB962C8B-B14F-4D97-AF65-F5344CB8AC3E}">
        <p14:creationId xmlns:p14="http://schemas.microsoft.com/office/powerpoint/2010/main" val="244561335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66699" y="1600200"/>
            <a:ext cx="4305302" cy="3886200"/>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0" y="4305299"/>
                </a:moveTo>
                <a:lnTo>
                  <a:pt x="0" y="717564"/>
                </a:lnTo>
                <a:cubicBezTo>
                  <a:pt x="0" y="321265"/>
                  <a:pt x="112942" y="1"/>
                  <a:pt x="252263" y="1"/>
                </a:cubicBezTo>
                <a:lnTo>
                  <a:pt x="2552699" y="1"/>
                </a:lnTo>
                <a:lnTo>
                  <a:pt x="2552699" y="4305299"/>
                </a:lnTo>
                <a:lnTo>
                  <a:pt x="0" y="43052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smtClean="0"/>
              <a:t>Implementation </a:t>
            </a:r>
            <a:r>
              <a:rPr lang="en-US" sz="2200" u="sng" kern="1200" dirty="0"/>
              <a:t>COST</a:t>
            </a:r>
          </a:p>
          <a:p>
            <a:pPr lvl="0" algn="ctr" defTabSz="977900">
              <a:lnSpc>
                <a:spcPct val="90000"/>
              </a:lnSpc>
              <a:spcBef>
                <a:spcPct val="0"/>
              </a:spcBef>
              <a:spcAft>
                <a:spcPct val="35000"/>
              </a:spcAft>
            </a:pPr>
            <a:r>
              <a:rPr lang="en-US" sz="2200" kern="1200" dirty="0" smtClean="0"/>
              <a:t>$100,000 </a:t>
            </a:r>
            <a:r>
              <a:rPr lang="en-US" sz="2200" kern="1200" dirty="0"/>
              <a:t>+ $8000 per L/s of capacity*</a:t>
            </a:r>
          </a:p>
        </p:txBody>
      </p:sp>
      <p:sp>
        <p:nvSpPr>
          <p:cNvPr id="5" name="Freeform 4"/>
          <p:cNvSpPr/>
          <p:nvPr/>
        </p:nvSpPr>
        <p:spPr>
          <a:xfrm>
            <a:off x="4571999" y="1600200"/>
            <a:ext cx="4305301" cy="3886199"/>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0" y="0"/>
                </a:moveTo>
                <a:lnTo>
                  <a:pt x="3879842" y="0"/>
                </a:lnTo>
                <a:cubicBezTo>
                  <a:pt x="4114816" y="0"/>
                  <a:pt x="4305300" y="190484"/>
                  <a:pt x="4305300" y="425458"/>
                </a:cubicBezTo>
                <a:lnTo>
                  <a:pt x="4305300" y="2552699"/>
                </a:lnTo>
                <a:lnTo>
                  <a:pt x="0" y="2552699"/>
                </a:lnTo>
                <a:lnTo>
                  <a:pt x="0" y="0"/>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OPERATING COST</a:t>
            </a:r>
          </a:p>
          <a:p>
            <a:pPr lvl="0" algn="ctr" defTabSz="977900">
              <a:lnSpc>
                <a:spcPct val="90000"/>
              </a:lnSpc>
              <a:spcBef>
                <a:spcPct val="0"/>
              </a:spcBef>
              <a:spcAft>
                <a:spcPct val="35000"/>
              </a:spcAft>
            </a:pPr>
            <a:r>
              <a:rPr lang="en-US" sz="2200" kern="1200" dirty="0"/>
              <a:t>$5 per person per year</a:t>
            </a:r>
          </a:p>
          <a:p>
            <a:pPr lvl="0" algn="ctr" defTabSz="977900">
              <a:lnSpc>
                <a:spcPct val="90000"/>
              </a:lnSpc>
              <a:spcBef>
                <a:spcPct val="0"/>
              </a:spcBef>
              <a:spcAft>
                <a:spcPct val="35000"/>
              </a:spcAft>
            </a:pPr>
            <a:r>
              <a:rPr lang="en-US" sz="2200" kern="1200" dirty="0"/>
              <a:t>or $50 per </a:t>
            </a:r>
            <a:r>
              <a:rPr lang="en-US" sz="2200" b="1" kern="1200" dirty="0"/>
              <a:t>million</a:t>
            </a:r>
            <a:r>
              <a:rPr lang="en-US" sz="2200" kern="1200" dirty="0"/>
              <a:t> liters</a:t>
            </a:r>
          </a:p>
        </p:txBody>
      </p:sp>
      <p:sp>
        <p:nvSpPr>
          <p:cNvPr id="6" name="Freeform 5"/>
          <p:cNvSpPr/>
          <p:nvPr/>
        </p:nvSpPr>
        <p:spPr>
          <a:xfrm>
            <a:off x="266700" y="5486399"/>
            <a:ext cx="4305301" cy="1219198"/>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4305300" y="2552699"/>
                </a:moveTo>
                <a:lnTo>
                  <a:pt x="425458" y="2552699"/>
                </a:lnTo>
                <a:cubicBezTo>
                  <a:pt x="190484" y="2552699"/>
                  <a:pt x="0" y="2362215"/>
                  <a:pt x="0" y="2127241"/>
                </a:cubicBezTo>
                <a:lnTo>
                  <a:pt x="0" y="0"/>
                </a:lnTo>
                <a:lnTo>
                  <a:pt x="4305300" y="0"/>
                </a:lnTo>
                <a:lnTo>
                  <a:pt x="4305300" y="25526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3" tIns="182880" rIns="156465" bIns="156463" numCol="1" spcCol="1270" anchor="t" anchorCtr="0">
            <a:noAutofit/>
          </a:bodyPr>
          <a:lstStyle/>
          <a:p>
            <a:pPr lvl="0" algn="ctr" defTabSz="977900">
              <a:lnSpc>
                <a:spcPct val="90000"/>
              </a:lnSpc>
              <a:spcBef>
                <a:spcPct val="0"/>
              </a:spcBef>
              <a:spcAft>
                <a:spcPct val="35000"/>
              </a:spcAft>
            </a:pPr>
            <a:endParaRPr lang="en-US" sz="2200" kern="1200" dirty="0"/>
          </a:p>
        </p:txBody>
      </p:sp>
      <p:sp>
        <p:nvSpPr>
          <p:cNvPr id="7" name="Freeform 6"/>
          <p:cNvSpPr/>
          <p:nvPr/>
        </p:nvSpPr>
        <p:spPr>
          <a:xfrm>
            <a:off x="4571999" y="5486400"/>
            <a:ext cx="4305301" cy="1219198"/>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2552699" y="1"/>
                </a:moveTo>
                <a:lnTo>
                  <a:pt x="2552699" y="3587736"/>
                </a:lnTo>
                <a:cubicBezTo>
                  <a:pt x="2552699" y="3984035"/>
                  <a:pt x="2439757" y="4305299"/>
                  <a:pt x="2300436" y="4305299"/>
                </a:cubicBezTo>
                <a:lnTo>
                  <a:pt x="0" y="4305299"/>
                </a:lnTo>
                <a:lnTo>
                  <a:pt x="0" y="1"/>
                </a:lnTo>
                <a:lnTo>
                  <a:pt x="2552699" y="1"/>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5" tIns="182880" rIns="156464" bIns="156464" numCol="1" spcCol="1270" anchor="t" anchorCtr="0">
            <a:noAutofit/>
          </a:bodyPr>
          <a:lstStyle/>
          <a:p>
            <a:pPr lvl="0" algn="ctr" defTabSz="977900">
              <a:lnSpc>
                <a:spcPct val="90000"/>
              </a:lnSpc>
              <a:spcBef>
                <a:spcPct val="0"/>
              </a:spcBef>
              <a:spcAft>
                <a:spcPct val="35000"/>
              </a:spcAft>
            </a:pPr>
            <a:endParaRPr lang="en-US" sz="2200" kern="1200" dirty="0"/>
          </a:p>
        </p:txBody>
      </p:sp>
      <p:pic>
        <p:nvPicPr>
          <p:cNvPr id="9" name="Picture 2" descr="https://lh4.googleusercontent.com/-JDVXt4qs_mM/Uu_bub_jnuI/AAAAAAAAtpQ/QNSessXKpxs/s912/IMG_3373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347678"/>
            <a:ext cx="3212770" cy="210309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a:xfrm>
            <a:off x="457200" y="228600"/>
            <a:ext cx="8458200" cy="767023"/>
          </a:xfrm>
        </p:spPr>
        <p:txBody>
          <a:bodyPr/>
          <a:lstStyle/>
          <a:p>
            <a:r>
              <a:rPr lang="en-US" dirty="0"/>
              <a:t>How Much Does it Cost?</a:t>
            </a:r>
          </a:p>
        </p:txBody>
      </p:sp>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06835" y="3347678"/>
            <a:ext cx="3209544" cy="209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95800" y="5510150"/>
            <a:ext cx="152400" cy="117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0" y="5697895"/>
            <a:ext cx="4572000" cy="820225"/>
          </a:xfrm>
          <a:prstGeom prst="rect">
            <a:avLst/>
          </a:prstGeom>
        </p:spPr>
        <p:txBody>
          <a:bodyPr>
            <a:spAutoFit/>
          </a:bodyPr>
          <a:lstStyle/>
          <a:p>
            <a:pPr lvl="0" algn="ctr" defTabSz="977900">
              <a:lnSpc>
                <a:spcPct val="90000"/>
              </a:lnSpc>
              <a:spcBef>
                <a:spcPct val="0"/>
              </a:spcBef>
              <a:spcAft>
                <a:spcPct val="35000"/>
              </a:spcAft>
            </a:pPr>
            <a:r>
              <a:rPr lang="en-US" sz="2200" u="sng" dirty="0">
                <a:solidFill>
                  <a:srgbClr val="000000">
                    <a:hueOff val="0"/>
                    <a:satOff val="0"/>
                    <a:lumOff val="0"/>
                    <a:alphaOff val="0"/>
                  </a:srgbClr>
                </a:solidFill>
              </a:rPr>
              <a:t>ELECTRICITY COST</a:t>
            </a:r>
          </a:p>
          <a:p>
            <a:pPr lvl="0" algn="ctr" defTabSz="977900">
              <a:lnSpc>
                <a:spcPct val="90000"/>
              </a:lnSpc>
              <a:spcBef>
                <a:spcPct val="0"/>
              </a:spcBef>
              <a:spcAft>
                <a:spcPct val="35000"/>
              </a:spcAft>
            </a:pPr>
            <a:r>
              <a:rPr lang="en-US" sz="2200" dirty="0">
                <a:solidFill>
                  <a:srgbClr val="000000">
                    <a:hueOff val="0"/>
                    <a:satOff val="0"/>
                    <a:lumOff val="0"/>
                    <a:alphaOff val="0"/>
                  </a:srgbClr>
                </a:solidFill>
              </a:rPr>
              <a:t>ZERO	</a:t>
            </a:r>
          </a:p>
        </p:txBody>
      </p:sp>
      <p:sp>
        <p:nvSpPr>
          <p:cNvPr id="3" name="Rectangle 2"/>
          <p:cNvSpPr/>
          <p:nvPr/>
        </p:nvSpPr>
        <p:spPr>
          <a:xfrm>
            <a:off x="3200400" y="1019373"/>
            <a:ext cx="3417923" cy="369332"/>
          </a:xfrm>
          <a:prstGeom prst="rect">
            <a:avLst/>
          </a:prstGeom>
        </p:spPr>
        <p:txBody>
          <a:bodyPr wrap="none">
            <a:spAutoFit/>
          </a:bodyPr>
          <a:lstStyle/>
          <a:p>
            <a:r>
              <a:rPr lang="en-US" dirty="0" smtClean="0"/>
              <a:t>*Quick </a:t>
            </a:r>
            <a:r>
              <a:rPr lang="en-US" dirty="0"/>
              <a:t>and rough cost estimates.</a:t>
            </a:r>
          </a:p>
        </p:txBody>
      </p:sp>
    </p:spTree>
    <p:extLst>
      <p:ext uri="{BB962C8B-B14F-4D97-AF65-F5344CB8AC3E}">
        <p14:creationId xmlns:p14="http://schemas.microsoft.com/office/powerpoint/2010/main" val="151707668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Reflections</a:t>
            </a:r>
          </a:p>
        </p:txBody>
      </p:sp>
      <p:sp>
        <p:nvSpPr>
          <p:cNvPr id="4" name="Content Placeholder 3"/>
          <p:cNvSpPr>
            <a:spLocks noGrp="1"/>
          </p:cNvSpPr>
          <p:nvPr>
            <p:ph idx="1"/>
          </p:nvPr>
        </p:nvSpPr>
        <p:spPr>
          <a:xfrm>
            <a:off x="1676400" y="1676400"/>
            <a:ext cx="5257800" cy="4525963"/>
          </a:xfrm>
        </p:spPr>
        <p:txBody>
          <a:bodyPr/>
          <a:lstStyle/>
          <a:p>
            <a:r>
              <a:rPr lang="en-US" dirty="0"/>
              <a:t>Technology and Engineering Philosophy matter! </a:t>
            </a:r>
          </a:p>
          <a:p>
            <a:r>
              <a:rPr lang="en-US" dirty="0"/>
              <a:t>Infrastructure failures </a:t>
            </a:r>
            <a:r>
              <a:rPr lang="en-US" dirty="0" smtClean="0"/>
              <a:t>are </a:t>
            </a:r>
            <a:r>
              <a:rPr lang="en-US" dirty="0"/>
              <a:t>linked to design choices</a:t>
            </a:r>
          </a:p>
          <a:p>
            <a:r>
              <a:rPr lang="en-US" dirty="0"/>
              <a:t>We design for Simplicity on the other side of Complexity</a:t>
            </a:r>
          </a:p>
          <a:p>
            <a:endParaRPr lang="en-US" dirty="0"/>
          </a:p>
        </p:txBody>
      </p:sp>
      <p:pic>
        <p:nvPicPr>
          <p:cNvPr id="5" name="Picture 4" descr="https://lh5.googleusercontent.com/-EI4U3Dd4OXk/S1xWSNnkiTI/AAAAAAAANZM/Iq9YddyMVGI/s576/DSC03039.JPG"/>
          <p:cNvPicPr>
            <a:picLocks noChangeAspect="1" noChangeArrowheads="1"/>
          </p:cNvPicPr>
          <p:nvPr/>
        </p:nvPicPr>
        <p:blipFill>
          <a:blip r:embed="rId3" cstate="print"/>
          <a:srcRect/>
          <a:stretch>
            <a:fillRect/>
          </a:stretch>
        </p:blipFill>
        <p:spPr bwMode="auto">
          <a:xfrm>
            <a:off x="0" y="4394200"/>
            <a:ext cx="1447800" cy="1930400"/>
          </a:xfrm>
          <a:prstGeom prst="rect">
            <a:avLst/>
          </a:prstGeom>
          <a:noFill/>
        </p:spPr>
      </p:pic>
      <p:pic>
        <p:nvPicPr>
          <p:cNvPr id="6"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0" y="3144520"/>
            <a:ext cx="1600200" cy="1200151"/>
          </a:xfrm>
          <a:prstGeom prst="rect">
            <a:avLst/>
          </a:prstGeom>
          <a:noFill/>
        </p:spPr>
      </p:pic>
      <p:pic>
        <p:nvPicPr>
          <p:cNvPr id="8" name="Picture 2" descr="https://lh5.googleusercontent.com/-sDGyBEYct88/TyMEcRaw1MI/AAAAAAAAmOg/jwCZ4gigayY/s800/IMG_5569.JPG"/>
          <p:cNvPicPr>
            <a:picLocks noChangeAspect="1" noChangeArrowheads="1"/>
          </p:cNvPicPr>
          <p:nvPr/>
        </p:nvPicPr>
        <p:blipFill>
          <a:blip r:embed="rId5" cstate="print"/>
          <a:srcRect/>
          <a:stretch>
            <a:fillRect/>
          </a:stretch>
        </p:blipFill>
        <p:spPr bwMode="auto">
          <a:xfrm>
            <a:off x="6963597" y="3200400"/>
            <a:ext cx="2180403" cy="1455419"/>
          </a:xfrm>
          <a:prstGeom prst="rect">
            <a:avLst/>
          </a:prstGeom>
          <a:noFill/>
        </p:spPr>
      </p:pic>
      <p:pic>
        <p:nvPicPr>
          <p:cNvPr id="9" name="Picture 2" descr="https://lh5.googleusercontent.com/-gJLGZ0COH-A/UAQyf-oB38I/AAAAAAAAnow/GDw8blxex1o/s912/IMG_6541.JPG"/>
          <p:cNvPicPr>
            <a:picLocks noChangeAspect="1" noChangeArrowheads="1"/>
          </p:cNvPicPr>
          <p:nvPr/>
        </p:nvPicPr>
        <p:blipFill>
          <a:blip r:embed="rId6" cstate="print"/>
          <a:srcRect t="11250"/>
          <a:stretch>
            <a:fillRect/>
          </a:stretch>
        </p:blipFill>
        <p:spPr bwMode="auto">
          <a:xfrm>
            <a:off x="6954592" y="4800600"/>
            <a:ext cx="2189408" cy="1295400"/>
          </a:xfrm>
          <a:prstGeom prst="rect">
            <a:avLst/>
          </a:prstGeom>
          <a:noFill/>
        </p:spPr>
      </p:pic>
      <p:pic>
        <p:nvPicPr>
          <p:cNvPr id="10" name="Picture 2"/>
          <p:cNvPicPr>
            <a:picLocks noChangeAspect="1" noChangeArrowheads="1"/>
          </p:cNvPicPr>
          <p:nvPr/>
        </p:nvPicPr>
        <p:blipFill>
          <a:blip r:embed="rId7" cstate="screen"/>
          <a:srcRect/>
          <a:stretch>
            <a:fillRect/>
          </a:stretch>
        </p:blipFill>
        <p:spPr bwMode="auto">
          <a:xfrm>
            <a:off x="0" y="1803400"/>
            <a:ext cx="1727200" cy="1295400"/>
          </a:xfrm>
          <a:prstGeom prst="rect">
            <a:avLst/>
          </a:prstGeom>
          <a:noFill/>
          <a:ln w="9525">
            <a:noFill/>
            <a:miter lim="800000"/>
            <a:headEnd/>
            <a:tailEnd/>
          </a:ln>
        </p:spPr>
      </p:pic>
      <p:pic>
        <p:nvPicPr>
          <p:cNvPr id="11" name="Picture 10" descr="DSC_0159"/>
          <p:cNvPicPr>
            <a:picLocks noGrp="1" noChangeAspect="1"/>
          </p:cNvPicPr>
          <p:nvPr isPhoto="1"/>
        </p:nvPicPr>
        <p:blipFill>
          <a:blip r:embed="rId8" cstate="print">
            <a:lum/>
            <a:extLst>
              <a:ext uri="{28A0092B-C50C-407E-A947-70E740481C1C}">
                <a14:useLocalDpi xmlns:a14="http://schemas.microsoft.com/office/drawing/2010/main" val="0"/>
              </a:ext>
            </a:extLst>
          </a:blip>
          <a:stretch>
            <a:fillRect/>
          </a:stretch>
        </p:blipFill>
        <p:spPr>
          <a:xfrm>
            <a:off x="6963597" y="1613672"/>
            <a:ext cx="2180403" cy="1444517"/>
          </a:xfrm>
          <a:prstGeom prst="rect">
            <a:avLst/>
          </a:prstGeom>
          <a:noFill/>
          <a:ln>
            <a:noFill/>
          </a:ln>
        </p:spPr>
      </p:pic>
    </p:spTree>
    <p:extLst>
      <p:ext uri="{BB962C8B-B14F-4D97-AF65-F5344CB8AC3E}">
        <p14:creationId xmlns:p14="http://schemas.microsoft.com/office/powerpoint/2010/main" val="168207403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2" name="Rectangle 3">
            <a:extLst>
              <a:ext uri="{FF2B5EF4-FFF2-40B4-BE49-F238E27FC236}">
                <a16:creationId xmlns:a16="http://schemas.microsoft.com/office/drawing/2014/main" id="{B644E9DE-0EBF-4D3F-A465-F1492BDD564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b="1" dirty="0"/>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13" name="Picture 2" descr="Birth of Athena from the head of Zeus, with Hephaestus | Greek vase, Athenian black figure kylix">
            <a:hlinkClick r:id="rId3" action="ppaction://hlinksldjump"/>
            <a:extLst>
              <a:ext uri="{FF2B5EF4-FFF2-40B4-BE49-F238E27FC236}">
                <a16:creationId xmlns:a16="http://schemas.microsoft.com/office/drawing/2014/main" id="{54859F29-5D5D-4334-8620-793A2FF6ED5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5" name="Picture 4" descr="http://cdn2-b.examiner.com/sites/default/files/styles/image_content_width/hash/4b/27/MIL%20on_0.jpg?itok=SBV-sY2u">
            <a:hlinkClick r:id="rId5" action="ppaction://hlinksldjump"/>
            <a:extLst>
              <a:ext uri="{FF2B5EF4-FFF2-40B4-BE49-F238E27FC236}">
                <a16:creationId xmlns:a16="http://schemas.microsoft.com/office/drawing/2014/main" id="{8EBBE370-C613-42BD-893F-E2CE130EF6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windmill">
            <a:hlinkClick r:id="rId7" action="ppaction://hlinksldjump"/>
            <a:extLst>
              <a:ext uri="{FF2B5EF4-FFF2-40B4-BE49-F238E27FC236}">
                <a16:creationId xmlns:a16="http://schemas.microsoft.com/office/drawing/2014/main" id="{77E89C0C-6AE6-4BD5-93D2-58A839DD66C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hlinkClick r:id="rId9" action="ppaction://hlinksldjump"/>
            <a:extLst>
              <a:ext uri="{FF2B5EF4-FFF2-40B4-BE49-F238E27FC236}">
                <a16:creationId xmlns:a16="http://schemas.microsoft.com/office/drawing/2014/main" id="{4E7BC59F-10FA-40BC-AE8E-EC1593A09A53}"/>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https://lh4.googleusercontent.com/-JDVXt4qs_mM/Uu_bub_jnuI/AAAAAAAAtpQ/QNSessXKpxs/s912/IMG_3373a.jpg">
            <a:hlinkClick r:id="rId11" action="ppaction://hlinksldjump"/>
            <a:extLst>
              <a:ext uri="{FF2B5EF4-FFF2-40B4-BE49-F238E27FC236}">
                <a16:creationId xmlns:a16="http://schemas.microsoft.com/office/drawing/2014/main" id="{65A3A81A-DE3F-4BBF-948E-5D6B4F7897B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9"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110102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61724" y="1600805"/>
            <a:ext cx="8864292" cy="5068224"/>
            <a:chOff x="161724" y="1600805"/>
            <a:chExt cx="8864292" cy="5068224"/>
          </a:xfrm>
        </p:grpSpPr>
        <p:sp>
          <p:nvSpPr>
            <p:cNvPr id="25" name="Oval 24"/>
            <p:cNvSpPr/>
            <p:nvPr/>
          </p:nvSpPr>
          <p:spPr>
            <a:xfrm>
              <a:off x="4715482"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Finance</a:t>
              </a:r>
            </a:p>
          </p:txBody>
        </p:sp>
        <p:sp>
          <p:nvSpPr>
            <p:cNvPr id="26" name="Oval 25"/>
            <p:cNvSpPr/>
            <p:nvPr/>
          </p:nvSpPr>
          <p:spPr>
            <a:xfrm>
              <a:off x="1850670"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Implement</a:t>
              </a:r>
            </a:p>
          </p:txBody>
        </p:sp>
        <p:sp>
          <p:nvSpPr>
            <p:cNvPr id="27" name="Oval 26"/>
            <p:cNvSpPr/>
            <p:nvPr/>
          </p:nvSpPr>
          <p:spPr>
            <a:xfrm>
              <a:off x="1850670"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R&amp;D</a:t>
              </a:r>
            </a:p>
          </p:txBody>
        </p:sp>
        <p:sp>
          <p:nvSpPr>
            <p:cNvPr id="28" name="Oval 27"/>
            <p:cNvSpPr/>
            <p:nvPr/>
          </p:nvSpPr>
          <p:spPr>
            <a:xfrm>
              <a:off x="4715482"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Transfer</a:t>
              </a:r>
            </a:p>
          </p:txBody>
        </p:sp>
        <p:sp>
          <p:nvSpPr>
            <p:cNvPr id="29" name="Oval 28"/>
            <p:cNvSpPr/>
            <p:nvPr/>
          </p:nvSpPr>
          <p:spPr>
            <a:xfrm>
              <a:off x="161724"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Operate</a:t>
              </a:r>
            </a:p>
          </p:txBody>
        </p:sp>
        <p:sp>
          <p:nvSpPr>
            <p:cNvPr id="30" name="Oval 29"/>
            <p:cNvSpPr/>
            <p:nvPr/>
          </p:nvSpPr>
          <p:spPr>
            <a:xfrm>
              <a:off x="6282816"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Market</a:t>
              </a:r>
            </a:p>
          </p:txBody>
        </p:sp>
      </p:grpSp>
      <p:sp>
        <p:nvSpPr>
          <p:cNvPr id="2" name="Title 1"/>
          <p:cNvSpPr>
            <a:spLocks noGrp="1"/>
          </p:cNvSpPr>
          <p:nvPr>
            <p:ph type="title"/>
          </p:nvPr>
        </p:nvSpPr>
        <p:spPr/>
        <p:txBody>
          <a:bodyPr/>
          <a:lstStyle/>
          <a:p>
            <a:r>
              <a:rPr lang="en-US" dirty="0"/>
              <a:t>AguaClara Consortium</a:t>
            </a:r>
          </a:p>
        </p:txBody>
      </p:sp>
      <p:grpSp>
        <p:nvGrpSpPr>
          <p:cNvPr id="5" name="Group 4"/>
          <p:cNvGrpSpPr/>
          <p:nvPr/>
        </p:nvGrpSpPr>
        <p:grpSpPr>
          <a:xfrm>
            <a:off x="4865018" y="5080372"/>
            <a:ext cx="2403637" cy="1390821"/>
            <a:chOff x="4865018" y="5080372"/>
            <a:chExt cx="2403637" cy="1390821"/>
          </a:xfrm>
        </p:grpSpPr>
        <p:pic>
          <p:nvPicPr>
            <p:cNvPr id="14" name="Picture 13"/>
            <p:cNvPicPr>
              <a:picLocks noChangeAspect="1"/>
            </p:cNvPicPr>
            <p:nvPr/>
          </p:nvPicPr>
          <p:blipFill rotWithShape="1">
            <a:blip r:embed="rId2"/>
            <a:srcRect l="15917" t="8804" r="15323" b="12234"/>
            <a:stretch/>
          </p:blipFill>
          <p:spPr>
            <a:xfrm>
              <a:off x="4865018" y="5657388"/>
              <a:ext cx="396238" cy="413662"/>
            </a:xfrm>
            <a:prstGeom prst="rect">
              <a:avLst/>
            </a:prstGeom>
            <a:solidFill>
              <a:srgbClr val="FF3300">
                <a:alpha val="27843"/>
              </a:srgbClr>
            </a:solidFill>
          </p:spPr>
        </p:pic>
        <p:pic>
          <p:nvPicPr>
            <p:cNvPr id="15" name="Picture 6" descr="Image result for rotary internationa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0527" y="5320899"/>
              <a:ext cx="498128" cy="498128"/>
            </a:xfrm>
            <a:prstGeom prst="rect">
              <a:avLst/>
            </a:prstGeom>
            <a:solidFill>
              <a:srgbClr val="FF3300">
                <a:alpha val="27843"/>
              </a:srgbClr>
            </a:solidFill>
            <a:extLst/>
          </p:spPr>
        </p:pic>
        <p:pic>
          <p:nvPicPr>
            <p:cNvPr id="16" name="Picture 15"/>
            <p:cNvPicPr>
              <a:picLocks noChangeAspect="1"/>
            </p:cNvPicPr>
            <p:nvPr/>
          </p:nvPicPr>
          <p:blipFill>
            <a:blip r:embed="rId4"/>
            <a:stretch>
              <a:fillRect/>
            </a:stretch>
          </p:blipFill>
          <p:spPr>
            <a:xfrm>
              <a:off x="5305616" y="6074695"/>
              <a:ext cx="1233808" cy="396498"/>
            </a:xfrm>
            <a:prstGeom prst="rect">
              <a:avLst/>
            </a:prstGeom>
            <a:solidFill>
              <a:srgbClr val="FF3300">
                <a:alpha val="27843"/>
              </a:srgbClr>
            </a:solidFill>
          </p:spPr>
        </p:pic>
        <p:sp>
          <p:nvSpPr>
            <p:cNvPr id="17" name="TextBox 16"/>
            <p:cNvSpPr txBox="1"/>
            <p:nvPr/>
          </p:nvSpPr>
          <p:spPr>
            <a:xfrm>
              <a:off x="5226745" y="5080372"/>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pic>
          <p:nvPicPr>
            <p:cNvPr id="18" name="Picture 17"/>
            <p:cNvPicPr>
              <a:picLocks noChangeAspect="1"/>
            </p:cNvPicPr>
            <p:nvPr/>
          </p:nvPicPr>
          <p:blipFill>
            <a:blip r:embed="rId5"/>
            <a:stretch>
              <a:fillRect/>
            </a:stretch>
          </p:blipFill>
          <p:spPr>
            <a:xfrm>
              <a:off x="6619725" y="5909308"/>
              <a:ext cx="556864" cy="419261"/>
            </a:xfrm>
            <a:prstGeom prst="rect">
              <a:avLst/>
            </a:prstGeom>
          </p:spPr>
        </p:pic>
      </p:grpSp>
      <p:pic>
        <p:nvPicPr>
          <p:cNvPr id="19" name="Picture 18"/>
          <p:cNvPicPr>
            <a:picLocks noChangeAspect="1"/>
          </p:cNvPicPr>
          <p:nvPr/>
        </p:nvPicPr>
        <p:blipFill>
          <a:blip r:embed="rId6"/>
          <a:stretch>
            <a:fillRect/>
          </a:stretch>
        </p:blipFill>
        <p:spPr>
          <a:xfrm>
            <a:off x="5246814" y="1809893"/>
            <a:ext cx="1680536" cy="542828"/>
          </a:xfrm>
          <a:prstGeom prst="rect">
            <a:avLst/>
          </a:prstGeom>
        </p:spPr>
      </p:pic>
      <p:grpSp>
        <p:nvGrpSpPr>
          <p:cNvPr id="6" name="Group 5"/>
          <p:cNvGrpSpPr/>
          <p:nvPr/>
        </p:nvGrpSpPr>
        <p:grpSpPr>
          <a:xfrm>
            <a:off x="2356224" y="4946150"/>
            <a:ext cx="1801881" cy="1263327"/>
            <a:chOff x="2356224" y="4946150"/>
            <a:chExt cx="1801881" cy="1263327"/>
          </a:xfrm>
        </p:grpSpPr>
        <p:pic>
          <p:nvPicPr>
            <p:cNvPr id="20" name="Picture 2" descr="http://www.apphonduras.org/wp-content/uploads/2014/11/cropped-weblogo2.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810" r="26836"/>
            <a:stretch/>
          </p:blipFill>
          <p:spPr bwMode="auto">
            <a:xfrm>
              <a:off x="2356224" y="5275621"/>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8"/>
            <a:stretch>
              <a:fillRect/>
            </a:stretch>
          </p:blipFill>
          <p:spPr>
            <a:xfrm>
              <a:off x="2801005" y="4946150"/>
              <a:ext cx="887585" cy="343311"/>
            </a:xfrm>
            <a:prstGeom prst="rect">
              <a:avLst/>
            </a:prstGeom>
          </p:spPr>
        </p:pic>
        <p:pic>
          <p:nvPicPr>
            <p:cNvPr id="22" name="Picture 21"/>
            <p:cNvPicPr>
              <a:picLocks noChangeAspect="1"/>
            </p:cNvPicPr>
            <p:nvPr/>
          </p:nvPicPr>
          <p:blipFill>
            <a:blip r:embed="rId9"/>
            <a:stretch>
              <a:fillRect/>
            </a:stretch>
          </p:blipFill>
          <p:spPr>
            <a:xfrm>
              <a:off x="2389027" y="5918332"/>
              <a:ext cx="1769078" cy="291145"/>
            </a:xfrm>
            <a:prstGeom prst="rect">
              <a:avLst/>
            </a:prstGeom>
          </p:spPr>
        </p:pic>
      </p:grpSp>
      <p:grpSp>
        <p:nvGrpSpPr>
          <p:cNvPr id="7" name="Group 6"/>
          <p:cNvGrpSpPr/>
          <p:nvPr/>
        </p:nvGrpSpPr>
        <p:grpSpPr>
          <a:xfrm>
            <a:off x="767506" y="3538866"/>
            <a:ext cx="1576089" cy="1252080"/>
            <a:chOff x="767506" y="3538866"/>
            <a:chExt cx="1576089" cy="1252080"/>
          </a:xfrm>
        </p:grpSpPr>
        <p:sp>
          <p:nvSpPr>
            <p:cNvPr id="31" name="TextBox 30"/>
            <p:cNvSpPr txBox="1"/>
            <p:nvPr/>
          </p:nvSpPr>
          <p:spPr>
            <a:xfrm>
              <a:off x="773934" y="3538866"/>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sp>
          <p:nvSpPr>
            <p:cNvPr id="33" name="TextBox 32"/>
            <p:cNvSpPr txBox="1"/>
            <p:nvPr/>
          </p:nvSpPr>
          <p:spPr>
            <a:xfrm>
              <a:off x="767506" y="4421614"/>
              <a:ext cx="1531638"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Water Boards</a:t>
              </a:r>
            </a:p>
          </p:txBody>
        </p:sp>
      </p:grpSp>
      <p:sp>
        <p:nvSpPr>
          <p:cNvPr id="35" name="Arc 34"/>
          <p:cNvSpPr/>
          <p:nvPr/>
        </p:nvSpPr>
        <p:spPr>
          <a:xfrm>
            <a:off x="2795965" y="3074126"/>
            <a:ext cx="3595810" cy="2121582"/>
          </a:xfrm>
          <a:prstGeom prst="arc">
            <a:avLst>
              <a:gd name="adj1" fmla="val 13563694"/>
              <a:gd name="adj2" fmla="val 13534794"/>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p:cNvGrpSpPr/>
          <p:nvPr/>
        </p:nvGrpSpPr>
        <p:grpSpPr>
          <a:xfrm>
            <a:off x="2295388" y="1708819"/>
            <a:ext cx="1931416" cy="1526821"/>
            <a:chOff x="2295388" y="1708819"/>
            <a:chExt cx="1931416" cy="1526821"/>
          </a:xfrm>
        </p:grpSpPr>
        <p:pic>
          <p:nvPicPr>
            <p:cNvPr id="11" name="Picture 10"/>
            <p:cNvPicPr>
              <a:picLocks noChangeAspect="1"/>
            </p:cNvPicPr>
            <p:nvPr/>
          </p:nvPicPr>
          <p:blipFill>
            <a:blip r:embed="rId10">
              <a:clrChange>
                <a:clrFrom>
                  <a:srgbClr val="FFFFFF"/>
                </a:clrFrom>
                <a:clrTo>
                  <a:srgbClr val="FFFFFF">
                    <a:alpha val="0"/>
                  </a:srgbClr>
                </a:clrTo>
              </a:clrChange>
            </a:blip>
            <a:stretch>
              <a:fillRect/>
            </a:stretch>
          </p:blipFill>
          <p:spPr>
            <a:xfrm>
              <a:off x="2904924" y="1708819"/>
              <a:ext cx="639776" cy="620134"/>
            </a:xfrm>
            <a:prstGeom prst="rect">
              <a:avLst/>
            </a:prstGeom>
          </p:spPr>
        </p:pic>
        <p:pic>
          <p:nvPicPr>
            <p:cNvPr id="1026" name="Picture 2" descr="http://aguaclara.cornell.edu/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5388" y="2626135"/>
              <a:ext cx="1931416" cy="609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814148" y="3424472"/>
            <a:ext cx="1680536" cy="1570823"/>
            <a:chOff x="6814148" y="3424472"/>
            <a:chExt cx="1680536" cy="1570823"/>
          </a:xfrm>
        </p:grpSpPr>
        <p:pic>
          <p:nvPicPr>
            <p:cNvPr id="9" name="Picture 8"/>
            <p:cNvPicPr>
              <a:picLocks noChangeAspect="1"/>
            </p:cNvPicPr>
            <p:nvPr/>
          </p:nvPicPr>
          <p:blipFill>
            <a:blip r:embed="rId6"/>
            <a:stretch>
              <a:fillRect/>
            </a:stretch>
          </p:blipFill>
          <p:spPr>
            <a:xfrm>
              <a:off x="6814148" y="3424472"/>
              <a:ext cx="1680536" cy="542828"/>
            </a:xfrm>
            <a:prstGeom prst="rect">
              <a:avLst/>
            </a:prstGeom>
          </p:spPr>
        </p:pic>
        <p:sp>
          <p:nvSpPr>
            <p:cNvPr id="32" name="TextBox 31"/>
            <p:cNvSpPr txBox="1"/>
            <p:nvPr/>
          </p:nvSpPr>
          <p:spPr>
            <a:xfrm>
              <a:off x="6892352" y="4274134"/>
              <a:ext cx="1582036"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Implementers</a:t>
              </a:r>
            </a:p>
          </p:txBody>
        </p:sp>
        <p:pic>
          <p:nvPicPr>
            <p:cNvPr id="37" name="Picture 2" descr="http://aguaclara.cornell.edu/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7651" y="4559017"/>
              <a:ext cx="1382489" cy="436278"/>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p:cNvSpPr txBox="1"/>
          <p:nvPr/>
        </p:nvSpPr>
        <p:spPr>
          <a:xfrm>
            <a:off x="5345314" y="2728245"/>
            <a:ext cx="1582036"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Implementers</a:t>
            </a:r>
          </a:p>
        </p:txBody>
      </p:sp>
    </p:spTree>
    <p:extLst>
      <p:ext uri="{BB962C8B-B14F-4D97-AF65-F5344CB8AC3E}">
        <p14:creationId xmlns:p14="http://schemas.microsoft.com/office/powerpoint/2010/main" val="332363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D4D1DF55-BCA8-4117-B3A6-216A005AC58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b="1" dirty="0"/>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C79CF6C1-86F9-4E50-8BC9-23314B569C1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590C2DEF-EB4B-41BC-9AB6-F7C670177B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7D3FD285-7C15-41C3-B0D2-C1B8A66FD34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210B76E6-B439-4B5F-8AF5-8C0125AAA501}"/>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E831D697-0439-4381-B2FD-53235C5D4F8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648341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Simple, Elegant, or Complicated?</a:t>
            </a:r>
          </a:p>
        </p:txBody>
      </p:sp>
      <p:sp>
        <p:nvSpPr>
          <p:cNvPr id="3" name="Content Placeholder 2"/>
          <p:cNvSpPr>
            <a:spLocks noGrp="1"/>
          </p:cNvSpPr>
          <p:nvPr>
            <p:ph idx="1"/>
          </p:nvPr>
        </p:nvSpPr>
        <p:spPr/>
        <p:txBody>
          <a:bodyPr/>
          <a:lstStyle/>
          <a:p>
            <a:r>
              <a:rPr lang="en-US" b="1" i="1" dirty="0"/>
              <a:t>“Any intelligent fool can make things bigger, more complex, and more violent. It takes a touch of genius — and a lot of courage – to move in the opposite direction.” </a:t>
            </a:r>
            <a:br>
              <a:rPr lang="en-US" b="1" i="1" dirty="0"/>
            </a:br>
            <a:r>
              <a:rPr lang="en-US" b="1" i="1" dirty="0"/>
              <a:t>                                       --- </a:t>
            </a:r>
            <a:r>
              <a:rPr lang="en-US" dirty="0"/>
              <a:t>E.F. Schumacher</a:t>
            </a:r>
          </a:p>
          <a:p>
            <a:endParaRPr lang="en-US" b="1" i="1" dirty="0"/>
          </a:p>
          <a:p>
            <a:r>
              <a:rPr lang="en-US" b="1" i="1" dirty="0"/>
              <a:t>“Simplicity is the ultimate sophistication.” </a:t>
            </a:r>
            <a:br>
              <a:rPr lang="en-US" b="1" i="1" dirty="0"/>
            </a:br>
            <a:r>
              <a:rPr lang="en-US" b="1" i="1" dirty="0"/>
              <a:t>                                       --- </a:t>
            </a:r>
            <a:r>
              <a:rPr lang="en-US" dirty="0"/>
              <a:t>Leonardo da Vinci</a:t>
            </a:r>
          </a:p>
          <a:p>
            <a:endParaRPr lang="en-US" dirty="0"/>
          </a:p>
        </p:txBody>
      </p:sp>
    </p:spTree>
    <p:extLst>
      <p:ext uri="{BB962C8B-B14F-4D97-AF65-F5344CB8AC3E}">
        <p14:creationId xmlns:p14="http://schemas.microsoft.com/office/powerpoint/2010/main" val="11898636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2016</Template>
  <TotalTime>3600</TotalTime>
  <Words>956</Words>
  <Application>Microsoft Office PowerPoint</Application>
  <PresentationFormat>On-screen Show (4:3)</PresentationFormat>
  <Paragraphs>203</Paragraphs>
  <Slides>52</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Cambria</vt:lpstr>
      <vt:lpstr>Candara</vt:lpstr>
      <vt:lpstr>Helvetica</vt:lpstr>
      <vt:lpstr>Times</vt:lpstr>
      <vt:lpstr>Wingdings</vt:lpstr>
      <vt:lpstr>Lecture 4540 2016</vt:lpstr>
      <vt:lpstr>An Elegant Solution for Safe Water on Tap </vt:lpstr>
      <vt:lpstr>Overview</vt:lpstr>
      <vt:lpstr>Overview</vt:lpstr>
      <vt:lpstr>Three ideas…</vt:lpstr>
      <vt:lpstr>Inventing Perfection</vt:lpstr>
      <vt:lpstr>Overview</vt:lpstr>
      <vt:lpstr>AguaClara Consortium</vt:lpstr>
      <vt:lpstr>Overview</vt:lpstr>
      <vt:lpstr>Simple, Elegant, or Complicated?</vt:lpstr>
      <vt:lpstr>Elegant Solution</vt:lpstr>
      <vt:lpstr>Overview</vt:lpstr>
      <vt:lpstr>Pride of Ownership</vt:lpstr>
      <vt:lpstr>Overview</vt:lpstr>
      <vt:lpstr>AguaClara Technologies</vt:lpstr>
      <vt:lpstr>Stages of particle removal</vt:lpstr>
      <vt:lpstr>PowerPoint Presentation</vt:lpstr>
      <vt:lpstr>Tour of an AguaClara plant</vt:lpstr>
      <vt:lpstr>Plant zero</vt:lpstr>
      <vt:lpstr>PowerPoint Presentation</vt:lpstr>
      <vt:lpstr>PowerPoint Presentation</vt:lpstr>
      <vt:lpstr>San Nicolas</vt:lpstr>
      <vt:lpstr>PowerPoint Presentation</vt:lpstr>
      <vt:lpstr>Flocculator Channels</vt:lpstr>
      <vt:lpstr>PowerPoint Presentation</vt:lpstr>
      <vt:lpstr>What do you see?</vt:lpstr>
      <vt:lpstr>What is the difference between laser level and water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Three Key Ideas</vt:lpstr>
      <vt:lpstr>Resilience</vt:lpstr>
      <vt:lpstr>How Much Does it Cost?</vt:lpstr>
      <vt:lpstr>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mw24</cp:lastModifiedBy>
  <cp:revision>160</cp:revision>
  <dcterms:created xsi:type="dcterms:W3CDTF">2014-03-14T12:49:46Z</dcterms:created>
  <dcterms:modified xsi:type="dcterms:W3CDTF">2019-09-09T18:55:18Z</dcterms:modified>
</cp:coreProperties>
</file>